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89" r:id="rId2"/>
    <p:sldId id="256" r:id="rId3"/>
    <p:sldId id="272" r:id="rId4"/>
    <p:sldId id="265" r:id="rId5"/>
    <p:sldId id="287" r:id="rId6"/>
    <p:sldId id="273" r:id="rId7"/>
    <p:sldId id="261" r:id="rId8"/>
    <p:sldId id="270" r:id="rId9"/>
    <p:sldId id="280" r:id="rId10"/>
    <p:sldId id="274" r:id="rId11"/>
    <p:sldId id="291" r:id="rId12"/>
    <p:sldId id="284" r:id="rId13"/>
    <p:sldId id="290" r:id="rId14"/>
    <p:sldId id="276" r:id="rId15"/>
    <p:sldId id="281" r:id="rId16"/>
    <p:sldId id="279" r:id="rId17"/>
    <p:sldId id="282" r:id="rId18"/>
    <p:sldId id="278" r:id="rId19"/>
    <p:sldId id="271" r:id="rId20"/>
    <p:sldId id="275" r:id="rId21"/>
    <p:sldId id="292" r:id="rId22"/>
    <p:sldId id="293" r:id="rId23"/>
    <p:sldId id="294" r:id="rId24"/>
    <p:sldId id="277" r:id="rId25"/>
    <p:sldId id="288" r:id="rId26"/>
    <p:sldId id="286" r:id="rId27"/>
    <p:sldId id="28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6" d="100"/>
          <a:sy n="86" d="100"/>
        </p:scale>
        <p:origin x="-195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A40C51-86C1-9D4B-BE46-277FB644DA20}" type="datetimeFigureOut">
              <a:rPr lang="en-US" smtClean="0"/>
              <a:t>1/8/15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AA643-F5F2-5A46-B5D7-76A34D5C4B3B}" type="slidenum">
              <a:rPr lang="en-US" smtClean="0"/>
              <a:t>‹#›</a:t>
            </a:fld>
            <a:endParaRPr lang="en-US"/>
          </a:p>
        </p:txBody>
      </p:sp>
    </p:spTree>
    <p:extLst>
      <p:ext uri="{BB962C8B-B14F-4D97-AF65-F5344CB8AC3E}">
        <p14:creationId xmlns:p14="http://schemas.microsoft.com/office/powerpoint/2010/main" val="7082434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getting into the existential</a:t>
            </a:r>
            <a:r>
              <a:rPr lang="en-US" baseline="0" dirty="0" smtClean="0"/>
              <a:t> question, I’ll give you some superficial </a:t>
            </a:r>
            <a:r>
              <a:rPr lang="en-US" baseline="0" smtClean="0"/>
              <a:t>information about me.</a:t>
            </a:r>
            <a:endParaRPr lang="en-US"/>
          </a:p>
        </p:txBody>
      </p:sp>
      <p:sp>
        <p:nvSpPr>
          <p:cNvPr id="4" name="Slide Number Placeholder 3"/>
          <p:cNvSpPr>
            <a:spLocks noGrp="1"/>
          </p:cNvSpPr>
          <p:nvPr>
            <p:ph type="sldNum" sz="quarter" idx="10"/>
          </p:nvPr>
        </p:nvSpPr>
        <p:spPr/>
        <p:txBody>
          <a:bodyPr/>
          <a:lstStyle/>
          <a:p>
            <a:fld id="{E31AA643-F5F2-5A46-B5D7-76A34D5C4B3B}" type="slidenum">
              <a:rPr lang="en-US" smtClean="0"/>
              <a:t>3</a:t>
            </a:fld>
            <a:endParaRPr lang="en-US"/>
          </a:p>
        </p:txBody>
      </p:sp>
    </p:spTree>
    <p:extLst>
      <p:ext uri="{BB962C8B-B14F-4D97-AF65-F5344CB8AC3E}">
        <p14:creationId xmlns:p14="http://schemas.microsoft.com/office/powerpoint/2010/main" val="2621421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dirty="0" smtClean="0"/>
              <a:t>Text-based data largely underutilized or ignored</a:t>
            </a:r>
          </a:p>
          <a:p>
            <a:pPr marL="342900" indent="-342900">
              <a:buFont typeface="Arial"/>
              <a:buChar char="•"/>
            </a:pPr>
            <a:r>
              <a:rPr lang="en-US" smtClean="0"/>
              <a:t>Lack of understanding as to the capabilities and possibilities in text analysis</a:t>
            </a:r>
          </a:p>
          <a:p>
            <a:endParaRPr lang="en-US"/>
          </a:p>
        </p:txBody>
      </p:sp>
      <p:sp>
        <p:nvSpPr>
          <p:cNvPr id="4" name="Slide Number Placeholder 3"/>
          <p:cNvSpPr>
            <a:spLocks noGrp="1"/>
          </p:cNvSpPr>
          <p:nvPr>
            <p:ph type="sldNum" sz="quarter" idx="10"/>
          </p:nvPr>
        </p:nvSpPr>
        <p:spPr/>
        <p:txBody>
          <a:bodyPr/>
          <a:lstStyle/>
          <a:p>
            <a:fld id="{E31AA643-F5F2-5A46-B5D7-76A34D5C4B3B}" type="slidenum">
              <a:rPr lang="en-US" smtClean="0"/>
              <a:t>6</a:t>
            </a:fld>
            <a:endParaRPr lang="en-US"/>
          </a:p>
        </p:txBody>
      </p:sp>
    </p:spTree>
    <p:extLst>
      <p:ext uri="{BB962C8B-B14F-4D97-AF65-F5344CB8AC3E}">
        <p14:creationId xmlns:p14="http://schemas.microsoft.com/office/powerpoint/2010/main" val="667107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 “data analysis” refers to the process by which large amounts of raw data is reviewed in order to determine conclusions based on that data. The data is often unorganized, and may come from different sources. </a:t>
            </a:r>
          </a:p>
          <a:p>
            <a:pPr lvl="1"/>
            <a:r>
              <a:rPr lang="en-US" dirty="0" smtClean="0"/>
              <a:t>Quantitative Analysis focuses on numbers and statistical modeling to determine correlations, error rates, operating norms, economic trends, and other measurable factors.</a:t>
            </a:r>
          </a:p>
          <a:p>
            <a:pPr lvl="1"/>
            <a:r>
              <a:rPr lang="en-US" dirty="0" smtClean="0"/>
              <a:t>Qualitative Analysis focuses on observed patterns, quality of information, similarities and associations between data inputs, and other descriptive information.</a:t>
            </a:r>
          </a:p>
          <a:p>
            <a:r>
              <a:rPr lang="en-US" dirty="0" smtClean="0"/>
              <a:t>Text analysis makes Qualitative Analysis faster and easier by analyzing unstructured text to enable insights into the content, subject matter, quality of data, intent or tone, etc.</a:t>
            </a:r>
          </a:p>
          <a:p>
            <a:endParaRPr lang="en-US" dirty="0"/>
          </a:p>
        </p:txBody>
      </p:sp>
      <p:sp>
        <p:nvSpPr>
          <p:cNvPr id="4" name="Slide Number Placeholder 3"/>
          <p:cNvSpPr>
            <a:spLocks noGrp="1"/>
          </p:cNvSpPr>
          <p:nvPr>
            <p:ph type="sldNum" sz="quarter" idx="10"/>
          </p:nvPr>
        </p:nvSpPr>
        <p:spPr/>
        <p:txBody>
          <a:bodyPr/>
          <a:lstStyle/>
          <a:p>
            <a:fld id="{E31AA643-F5F2-5A46-B5D7-76A34D5C4B3B}" type="slidenum">
              <a:rPr lang="en-US" smtClean="0"/>
              <a:t>7</a:t>
            </a:fld>
            <a:endParaRPr lang="en-US"/>
          </a:p>
        </p:txBody>
      </p:sp>
    </p:spTree>
    <p:extLst>
      <p:ext uri="{BB962C8B-B14F-4D97-AF65-F5344CB8AC3E}">
        <p14:creationId xmlns:p14="http://schemas.microsoft.com/office/powerpoint/2010/main" val="2933547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Crunch time</a:t>
            </a:r>
            <a:r>
              <a:rPr lang="en-US" baseline="0" dirty="0" smtClean="0"/>
              <a:t> … Interactive portion of the presentation. Will they or won’t they talk?</a:t>
            </a:r>
          </a:p>
          <a:p>
            <a:r>
              <a:rPr lang="en-US" baseline="0" dirty="0" smtClean="0"/>
              <a:t>Text analysis pares down large amounts of information</a:t>
            </a:r>
          </a:p>
          <a:p>
            <a:r>
              <a:rPr lang="en-US" baseline="0" dirty="0" smtClean="0"/>
              <a:t>NLP focused more on information extraction</a:t>
            </a:r>
            <a:endParaRPr lang="en-US" dirty="0"/>
          </a:p>
        </p:txBody>
      </p:sp>
      <p:sp>
        <p:nvSpPr>
          <p:cNvPr id="4" name="Slide Number Placeholder 3"/>
          <p:cNvSpPr>
            <a:spLocks noGrp="1"/>
          </p:cNvSpPr>
          <p:nvPr>
            <p:ph type="sldNum" sz="quarter" idx="10"/>
          </p:nvPr>
        </p:nvSpPr>
        <p:spPr/>
        <p:txBody>
          <a:bodyPr/>
          <a:lstStyle/>
          <a:p>
            <a:fld id="{E31AA643-F5F2-5A46-B5D7-76A34D5C4B3B}" type="slidenum">
              <a:rPr lang="en-US" smtClean="0"/>
              <a:t>9</a:t>
            </a:fld>
            <a:endParaRPr lang="en-US"/>
          </a:p>
        </p:txBody>
      </p:sp>
    </p:spTree>
    <p:extLst>
      <p:ext uri="{BB962C8B-B14F-4D97-AF65-F5344CB8AC3E}">
        <p14:creationId xmlns:p14="http://schemas.microsoft.com/office/powerpoint/2010/main" val="82856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read up on these things so I can answer questions about them</a:t>
            </a:r>
            <a:endParaRPr lang="en-US" dirty="0"/>
          </a:p>
        </p:txBody>
      </p:sp>
      <p:sp>
        <p:nvSpPr>
          <p:cNvPr id="4" name="Slide Number Placeholder 3"/>
          <p:cNvSpPr>
            <a:spLocks noGrp="1"/>
          </p:cNvSpPr>
          <p:nvPr>
            <p:ph type="sldNum" sz="quarter" idx="10"/>
          </p:nvPr>
        </p:nvSpPr>
        <p:spPr/>
        <p:txBody>
          <a:bodyPr/>
          <a:lstStyle/>
          <a:p>
            <a:fld id="{E31AA643-F5F2-5A46-B5D7-76A34D5C4B3B}" type="slidenum">
              <a:rPr lang="en-US" smtClean="0"/>
              <a:t>10</a:t>
            </a:fld>
            <a:endParaRPr lang="en-US"/>
          </a:p>
        </p:txBody>
      </p:sp>
    </p:spTree>
    <p:extLst>
      <p:ext uri="{BB962C8B-B14F-4D97-AF65-F5344CB8AC3E}">
        <p14:creationId xmlns:p14="http://schemas.microsoft.com/office/powerpoint/2010/main" val="624378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exhaustive</a:t>
            </a:r>
            <a:endParaRPr lang="en-US" dirty="0"/>
          </a:p>
        </p:txBody>
      </p:sp>
      <p:sp>
        <p:nvSpPr>
          <p:cNvPr id="4" name="Slide Number Placeholder 3"/>
          <p:cNvSpPr>
            <a:spLocks noGrp="1"/>
          </p:cNvSpPr>
          <p:nvPr>
            <p:ph type="sldNum" sz="quarter" idx="10"/>
          </p:nvPr>
        </p:nvSpPr>
        <p:spPr/>
        <p:txBody>
          <a:bodyPr/>
          <a:lstStyle/>
          <a:p>
            <a:fld id="{E31AA643-F5F2-5A46-B5D7-76A34D5C4B3B}" type="slidenum">
              <a:rPr lang="en-US" smtClean="0"/>
              <a:t>13</a:t>
            </a:fld>
            <a:endParaRPr lang="en-US"/>
          </a:p>
        </p:txBody>
      </p:sp>
    </p:spTree>
    <p:extLst>
      <p:ext uri="{BB962C8B-B14F-4D97-AF65-F5344CB8AC3E}">
        <p14:creationId xmlns:p14="http://schemas.microsoft.com/office/powerpoint/2010/main" val="650284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t>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t>1/8/15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51A0C47-018D-4460-B945-BFF7981B6CA6}" type="datetimeFigureOut">
              <a:rPr lang="en-US" smtClean="0"/>
              <a:t>1/8/15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t>1/8/15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651A0C47-018D-4460-B945-BFF7981B6CA6}" type="datetimeFigureOut">
              <a:rPr lang="en-US" smtClean="0"/>
              <a:t>1/8/15</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9C1F5A0A-F6FC-4FFD-9B49-0DA8697211D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7.png"/><Relationship Id="rId1" Type="http://schemas.microsoft.com/office/2007/relationships/media" Target="../media/media1.mov"/><Relationship Id="rId2" Type="http://schemas.openxmlformats.org/officeDocument/2006/relationships/video" Target="../media/media1.mo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8.png"/><Relationship Id="rId1" Type="http://schemas.microsoft.com/office/2007/relationships/media" Target="../media/media2.mov"/><Relationship Id="rId2" Type="http://schemas.openxmlformats.org/officeDocument/2006/relationships/video" Target="../media/media2.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interested in following along….</a:t>
            </a:r>
            <a:endParaRPr lang="en-US" dirty="0"/>
          </a:p>
        </p:txBody>
      </p:sp>
      <p:sp>
        <p:nvSpPr>
          <p:cNvPr id="4" name="Content Placeholder 4"/>
          <p:cNvSpPr>
            <a:spLocks noGrp="1"/>
          </p:cNvSpPr>
          <p:nvPr>
            <p:ph idx="1"/>
          </p:nvPr>
        </p:nvSpPr>
        <p:spPr/>
        <p:txBody>
          <a:bodyPr>
            <a:normAutofit/>
          </a:bodyPr>
          <a:lstStyle/>
          <a:p>
            <a:r>
              <a:rPr lang="en-US" dirty="0" smtClean="0"/>
              <a:t>Install python</a:t>
            </a:r>
          </a:p>
          <a:p>
            <a:r>
              <a:rPr lang="en-US" dirty="0" smtClean="0"/>
              <a:t>pip install </a:t>
            </a:r>
            <a:r>
              <a:rPr lang="en-US" dirty="0" err="1" smtClean="0"/>
              <a:t>nltk</a:t>
            </a:r>
            <a:endParaRPr lang="en-US" dirty="0" smtClean="0"/>
          </a:p>
          <a:p>
            <a:r>
              <a:rPr lang="en-US" dirty="0" smtClean="0"/>
              <a:t>In python</a:t>
            </a:r>
          </a:p>
          <a:p>
            <a:pPr lvl="1"/>
            <a:r>
              <a:rPr lang="en-US" dirty="0"/>
              <a:t>i</a:t>
            </a:r>
            <a:r>
              <a:rPr lang="en-US" dirty="0" smtClean="0"/>
              <a:t>mport </a:t>
            </a:r>
            <a:r>
              <a:rPr lang="en-US" dirty="0" err="1" smtClean="0"/>
              <a:t>nltk</a:t>
            </a:r>
            <a:endParaRPr lang="en-US" dirty="0" smtClean="0"/>
          </a:p>
          <a:p>
            <a:pPr lvl="1"/>
            <a:r>
              <a:rPr lang="en-US" dirty="0" err="1" smtClean="0"/>
              <a:t>nltk.download</a:t>
            </a:r>
            <a:r>
              <a:rPr lang="en-US" dirty="0" smtClean="0"/>
              <a:t>()</a:t>
            </a:r>
          </a:p>
          <a:p>
            <a:pPr lvl="2"/>
            <a:r>
              <a:rPr lang="en-US" dirty="0" smtClean="0"/>
              <a:t>Models</a:t>
            </a:r>
          </a:p>
          <a:p>
            <a:pPr lvl="3"/>
            <a:r>
              <a:rPr lang="en-US" dirty="0" err="1" smtClean="0"/>
              <a:t>maxent_ne_chunker</a:t>
            </a:r>
            <a:endParaRPr lang="en-US" dirty="0" smtClean="0"/>
          </a:p>
          <a:p>
            <a:pPr lvl="3"/>
            <a:r>
              <a:rPr lang="en-US" dirty="0" err="1" smtClean="0"/>
              <a:t>maxent_treebank_pos_tagger</a:t>
            </a:r>
            <a:endParaRPr lang="en-US" dirty="0" smtClean="0"/>
          </a:p>
          <a:p>
            <a:pPr lvl="2"/>
            <a:r>
              <a:rPr lang="en-US" dirty="0" smtClean="0"/>
              <a:t>Corpora</a:t>
            </a:r>
          </a:p>
          <a:p>
            <a:pPr lvl="3"/>
            <a:r>
              <a:rPr lang="en-US" dirty="0" smtClean="0"/>
              <a:t>words</a:t>
            </a:r>
          </a:p>
          <a:p>
            <a:endParaRPr lang="en-US" dirty="0"/>
          </a:p>
        </p:txBody>
      </p:sp>
    </p:spTree>
    <p:extLst>
      <p:ext uri="{BB962C8B-B14F-4D97-AF65-F5344CB8AC3E}">
        <p14:creationId xmlns:p14="http://schemas.microsoft.com/office/powerpoint/2010/main" val="8462154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NLP – Solving the world’s problems</a:t>
            </a:r>
            <a:endParaRPr lang="en-US" dirty="0"/>
          </a:p>
        </p:txBody>
      </p:sp>
      <p:pic>
        <p:nvPicPr>
          <p:cNvPr id="4" name="Picture 3"/>
          <p:cNvPicPr>
            <a:picLocks noChangeAspect="1"/>
          </p:cNvPicPr>
          <p:nvPr/>
        </p:nvPicPr>
        <p:blipFill>
          <a:blip r:embed="rId3"/>
          <a:stretch>
            <a:fillRect/>
          </a:stretch>
        </p:blipFill>
        <p:spPr>
          <a:xfrm>
            <a:off x="3282278" y="4183180"/>
            <a:ext cx="5490914" cy="1939170"/>
          </a:xfrm>
          <a:prstGeom prst="rect">
            <a:avLst/>
          </a:prstGeom>
        </p:spPr>
      </p:pic>
      <p:pic>
        <p:nvPicPr>
          <p:cNvPr id="5" name="Picture 4"/>
          <p:cNvPicPr>
            <a:picLocks noChangeAspect="1"/>
          </p:cNvPicPr>
          <p:nvPr/>
        </p:nvPicPr>
        <p:blipFill>
          <a:blip r:embed="rId4"/>
          <a:stretch>
            <a:fillRect/>
          </a:stretch>
        </p:blipFill>
        <p:spPr>
          <a:xfrm>
            <a:off x="327261" y="2092065"/>
            <a:ext cx="2654300" cy="3060700"/>
          </a:xfrm>
          <a:prstGeom prst="rect">
            <a:avLst/>
          </a:prstGeom>
        </p:spPr>
      </p:pic>
      <p:pic>
        <p:nvPicPr>
          <p:cNvPr id="6" name="Picture 5"/>
          <p:cNvPicPr>
            <a:picLocks noChangeAspect="1"/>
          </p:cNvPicPr>
          <p:nvPr/>
        </p:nvPicPr>
        <p:blipFill>
          <a:blip r:embed="rId5"/>
          <a:stretch>
            <a:fillRect/>
          </a:stretch>
        </p:blipFill>
        <p:spPr>
          <a:xfrm>
            <a:off x="4001687" y="2377443"/>
            <a:ext cx="4454926" cy="1047098"/>
          </a:xfrm>
          <a:prstGeom prst="rect">
            <a:avLst/>
          </a:prstGeom>
        </p:spPr>
      </p:pic>
    </p:spTree>
    <p:extLst>
      <p:ext uri="{BB962C8B-B14F-4D97-AF65-F5344CB8AC3E}">
        <p14:creationId xmlns:p14="http://schemas.microsoft.com/office/powerpoint/2010/main" val="39795721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NLP basics</a:t>
            </a:r>
            <a:endParaRPr lang="en-US" dirty="0"/>
          </a:p>
        </p:txBody>
      </p:sp>
      <p:sp>
        <p:nvSpPr>
          <p:cNvPr id="3" name="Content Placeholder 2"/>
          <p:cNvSpPr>
            <a:spLocks noGrp="1"/>
          </p:cNvSpPr>
          <p:nvPr>
            <p:ph idx="1"/>
          </p:nvPr>
        </p:nvSpPr>
        <p:spPr/>
        <p:txBody>
          <a:bodyPr/>
          <a:lstStyle/>
          <a:p>
            <a:r>
              <a:rPr lang="en-US" dirty="0" smtClean="0"/>
              <a:t>Tokenization</a:t>
            </a:r>
          </a:p>
          <a:p>
            <a:r>
              <a:rPr lang="en-US" dirty="0" smtClean="0"/>
              <a:t>Part-of-speech tagging</a:t>
            </a:r>
          </a:p>
          <a:p>
            <a:r>
              <a:rPr lang="en-US" dirty="0" smtClean="0"/>
              <a:t>Syntactic parsing</a:t>
            </a:r>
          </a:p>
          <a:p>
            <a:r>
              <a:rPr lang="en-US" dirty="0" smtClean="0"/>
              <a:t>Chunking</a:t>
            </a:r>
          </a:p>
          <a:p>
            <a:r>
              <a:rPr lang="en-US" dirty="0" smtClean="0"/>
              <a:t>Keyword extraction</a:t>
            </a:r>
          </a:p>
          <a:p>
            <a:endParaRPr lang="en-US" dirty="0"/>
          </a:p>
        </p:txBody>
      </p:sp>
      <p:pic>
        <p:nvPicPr>
          <p:cNvPr id="4" name="Picture 3"/>
          <p:cNvPicPr>
            <a:picLocks noChangeAspect="1"/>
          </p:cNvPicPr>
          <p:nvPr/>
        </p:nvPicPr>
        <p:blipFill>
          <a:blip r:embed="rId2"/>
          <a:stretch>
            <a:fillRect/>
          </a:stretch>
        </p:blipFill>
        <p:spPr>
          <a:xfrm>
            <a:off x="4563732" y="1869141"/>
            <a:ext cx="3892881" cy="3647688"/>
          </a:xfrm>
          <a:prstGeom prst="rect">
            <a:avLst/>
          </a:prstGeom>
        </p:spPr>
      </p:pic>
    </p:spTree>
    <p:extLst>
      <p:ext uri="{BB962C8B-B14F-4D97-AF65-F5344CB8AC3E}">
        <p14:creationId xmlns:p14="http://schemas.microsoft.com/office/powerpoint/2010/main" val="41549122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0" y="4114800"/>
            <a:ext cx="3590925" cy="2337432"/>
          </a:xfrm>
          <a:prstGeom prst="rect">
            <a:avLst/>
          </a:prstGeom>
        </p:spPr>
      </p:pic>
      <p:sp>
        <p:nvSpPr>
          <p:cNvPr id="2" name="Title 1"/>
          <p:cNvSpPr>
            <a:spLocks noGrp="1"/>
          </p:cNvSpPr>
          <p:nvPr>
            <p:ph type="title"/>
          </p:nvPr>
        </p:nvSpPr>
        <p:spPr/>
        <p:txBody>
          <a:bodyPr>
            <a:normAutofit fontScale="90000"/>
          </a:bodyPr>
          <a:lstStyle/>
          <a:p>
            <a:r>
              <a:rPr lang="en-US" dirty="0" smtClean="0"/>
              <a:t>Named Entity Recognition (NER)</a:t>
            </a:r>
            <a:endParaRPr lang="en-US" dirty="0"/>
          </a:p>
        </p:txBody>
      </p:sp>
      <p:sp>
        <p:nvSpPr>
          <p:cNvPr id="3" name="Content Placeholder 2"/>
          <p:cNvSpPr>
            <a:spLocks noGrp="1"/>
          </p:cNvSpPr>
          <p:nvPr>
            <p:ph idx="1"/>
          </p:nvPr>
        </p:nvSpPr>
        <p:spPr>
          <a:xfrm>
            <a:off x="228600" y="1600199"/>
            <a:ext cx="8534400" cy="2752407"/>
          </a:xfrm>
        </p:spPr>
        <p:txBody>
          <a:bodyPr>
            <a:normAutofit fontScale="92500" lnSpcReduction="10000"/>
          </a:bodyPr>
          <a:lstStyle/>
          <a:p>
            <a:r>
              <a:rPr lang="en-US" sz="2800" dirty="0" smtClean="0"/>
              <a:t>NER is key to finding and tagging</a:t>
            </a:r>
            <a:r>
              <a:rPr lang="en-US" dirty="0" smtClean="0"/>
              <a:t> </a:t>
            </a:r>
            <a:r>
              <a:rPr lang="en-US" sz="2800" dirty="0" smtClean="0"/>
              <a:t>relevant data “entities” (people, places, locations)</a:t>
            </a:r>
          </a:p>
          <a:p>
            <a:r>
              <a:rPr lang="en-US" sz="2800" dirty="0" smtClean="0"/>
              <a:t>Number of effective models already trained and available</a:t>
            </a:r>
          </a:p>
          <a:p>
            <a:pPr lvl="1"/>
            <a:r>
              <a:rPr lang="en-US" sz="2600" dirty="0" smtClean="0"/>
              <a:t>Stanford Named Entity Recognizer</a:t>
            </a:r>
          </a:p>
          <a:p>
            <a:pPr lvl="1"/>
            <a:r>
              <a:rPr lang="en-US" sz="2600" dirty="0" smtClean="0"/>
              <a:t>Illinois Named Entity Tagger</a:t>
            </a:r>
          </a:p>
          <a:p>
            <a:pPr lvl="1"/>
            <a:r>
              <a:rPr lang="en-US" sz="2600" dirty="0" err="1" smtClean="0"/>
              <a:t>AlchemyAPI</a:t>
            </a:r>
            <a:endParaRPr lang="en-US" sz="2600" dirty="0" smtClean="0"/>
          </a:p>
          <a:p>
            <a:pPr lvl="1"/>
            <a:endParaRPr lang="en-US" sz="2600" dirty="0" smtClean="0"/>
          </a:p>
          <a:p>
            <a:pPr lvl="1"/>
            <a:endParaRPr lang="en-US" sz="2600" dirty="0"/>
          </a:p>
        </p:txBody>
      </p:sp>
      <p:sp>
        <p:nvSpPr>
          <p:cNvPr id="6" name="TextBox 5"/>
          <p:cNvSpPr txBox="1"/>
          <p:nvPr/>
        </p:nvSpPr>
        <p:spPr>
          <a:xfrm>
            <a:off x="304798" y="4492262"/>
            <a:ext cx="4572001" cy="1292662"/>
          </a:xfrm>
          <a:prstGeom prst="rect">
            <a:avLst/>
          </a:prstGeom>
          <a:solidFill>
            <a:schemeClr val="bg1"/>
          </a:solidFill>
          <a:ln>
            <a:solidFill>
              <a:schemeClr val="tx1"/>
            </a:solidFill>
          </a:ln>
        </p:spPr>
        <p:txBody>
          <a:bodyPr wrap="square" tIns="182880" bIns="182880" rtlCol="0">
            <a:spAutoFit/>
          </a:bodyPr>
          <a:lstStyle/>
          <a:p>
            <a:r>
              <a:rPr lang="en-US" sz="2000" dirty="0" smtClean="0">
                <a:latin typeface="Times New Roman" pitchFamily="18" charset="0"/>
                <a:cs typeface="Times New Roman" pitchFamily="18" charset="0"/>
              </a:rPr>
              <a:t>President Obama spoke with the CEO of Exxon Mobil Corporation, Rex </a:t>
            </a:r>
            <a:r>
              <a:rPr lang="en-US" sz="2000" dirty="0" err="1" smtClean="0">
                <a:latin typeface="Times New Roman" pitchFamily="18" charset="0"/>
                <a:cs typeface="Times New Roman" pitchFamily="18" charset="0"/>
              </a:rPr>
              <a:t>Tillerson</a:t>
            </a:r>
            <a:r>
              <a:rPr lang="en-US" sz="2000" dirty="0" smtClean="0">
                <a:latin typeface="Times New Roman" pitchFamily="18" charset="0"/>
                <a:cs typeface="Times New Roman" pitchFamily="18" charset="0"/>
              </a:rPr>
              <a:t>, about oil drilling in the Caspian Sea.</a:t>
            </a:r>
            <a:endParaRPr lang="en-US" sz="2000" dirty="0">
              <a:latin typeface="Times New Roman" pitchFamily="18" charset="0"/>
              <a:cs typeface="Times New Roman" pitchFamily="18" charset="0"/>
            </a:endParaRPr>
          </a:p>
        </p:txBody>
      </p:sp>
      <p:sp>
        <p:nvSpPr>
          <p:cNvPr id="4" name="TextBox 3"/>
          <p:cNvSpPr txBox="1"/>
          <p:nvPr/>
        </p:nvSpPr>
        <p:spPr>
          <a:xfrm>
            <a:off x="304799" y="4501505"/>
            <a:ext cx="4572001" cy="1323439"/>
          </a:xfrm>
          <a:prstGeom prst="rect">
            <a:avLst/>
          </a:prstGeom>
          <a:solidFill>
            <a:schemeClr val="bg1"/>
          </a:solidFill>
          <a:ln>
            <a:solidFill>
              <a:schemeClr val="tx1"/>
            </a:solidFill>
          </a:ln>
        </p:spPr>
        <p:txBody>
          <a:bodyPr wrap="square" rtlCol="0">
            <a:spAutoFit/>
          </a:bodyPr>
          <a:lstStyle/>
          <a:p>
            <a:r>
              <a:rPr lang="en-US" sz="2000" dirty="0" smtClean="0">
                <a:latin typeface="Times New Roman" pitchFamily="18" charset="0"/>
                <a:cs typeface="Times New Roman" pitchFamily="18" charset="0"/>
              </a:rPr>
              <a:t>President [PER Obama] spoke with the CEO of [ORG Exxon Mobil Corporation], [PER Rex </a:t>
            </a:r>
            <a:r>
              <a:rPr lang="en-US" sz="2000" dirty="0" err="1" smtClean="0">
                <a:latin typeface="Times New Roman" pitchFamily="18" charset="0"/>
                <a:cs typeface="Times New Roman" pitchFamily="18" charset="0"/>
              </a:rPr>
              <a:t>Tillerson</a:t>
            </a:r>
            <a:r>
              <a:rPr lang="en-US" sz="2000" dirty="0" smtClean="0">
                <a:latin typeface="Times New Roman" pitchFamily="18" charset="0"/>
                <a:cs typeface="Times New Roman" pitchFamily="18" charset="0"/>
              </a:rPr>
              <a:t>], about oil drilling in the [LOC Caspian Sea].</a:t>
            </a:r>
            <a:endParaRPr lang="en-US" sz="2000" dirty="0">
              <a:latin typeface="Times New Roman" pitchFamily="18" charset="0"/>
              <a:cs typeface="Times New Roman" pitchFamily="18" charset="0"/>
            </a:endParaRPr>
          </a:p>
        </p:txBody>
      </p:sp>
      <p:sp>
        <p:nvSpPr>
          <p:cNvPr id="7" name="TextBox 6"/>
          <p:cNvSpPr txBox="1"/>
          <p:nvPr/>
        </p:nvSpPr>
        <p:spPr>
          <a:xfrm>
            <a:off x="304798" y="4492262"/>
            <a:ext cx="4572001" cy="1600438"/>
          </a:xfrm>
          <a:prstGeom prst="rect">
            <a:avLst/>
          </a:prstGeom>
          <a:solidFill>
            <a:schemeClr val="bg1"/>
          </a:solidFill>
          <a:ln>
            <a:solidFill>
              <a:schemeClr val="tx1"/>
            </a:solidFill>
          </a:ln>
        </p:spPr>
        <p:txBody>
          <a:bodyPr wrap="square" tIns="182880" bIns="182880" rtlCol="0">
            <a:spAutoFit/>
          </a:bodyPr>
          <a:lstStyle/>
          <a:p>
            <a:r>
              <a:rPr lang="en-US" sz="2000" dirty="0" smtClean="0">
                <a:latin typeface="Times New Roman" pitchFamily="18" charset="0"/>
                <a:cs typeface="Times New Roman" pitchFamily="18" charset="0"/>
              </a:rPr>
              <a:t>Mr. Washington took a late flight out of Washington, D.C. on his way to Seattle to meet with the owners of Washington Appliances, Inc.</a:t>
            </a:r>
            <a:endParaRPr lang="en-US" sz="2000" dirty="0">
              <a:latin typeface="Times New Roman" pitchFamily="18" charset="0"/>
              <a:cs typeface="Times New Roman" pitchFamily="18" charset="0"/>
            </a:endParaRPr>
          </a:p>
        </p:txBody>
      </p:sp>
      <p:sp>
        <p:nvSpPr>
          <p:cNvPr id="8" name="TextBox 7"/>
          <p:cNvSpPr txBox="1"/>
          <p:nvPr/>
        </p:nvSpPr>
        <p:spPr>
          <a:xfrm>
            <a:off x="304797" y="4492262"/>
            <a:ext cx="4572001" cy="1600438"/>
          </a:xfrm>
          <a:prstGeom prst="rect">
            <a:avLst/>
          </a:prstGeom>
          <a:solidFill>
            <a:schemeClr val="bg1"/>
          </a:solidFill>
          <a:ln>
            <a:solidFill>
              <a:schemeClr val="tx1"/>
            </a:solidFill>
          </a:ln>
        </p:spPr>
        <p:txBody>
          <a:bodyPr wrap="square" tIns="182880" bIns="182880" rtlCol="0">
            <a:spAutoFit/>
          </a:bodyPr>
          <a:lstStyle/>
          <a:p>
            <a:r>
              <a:rPr lang="en-US" sz="2000" dirty="0">
                <a:latin typeface="Times New Roman" pitchFamily="18" charset="0"/>
                <a:cs typeface="Times New Roman" pitchFamily="18" charset="0"/>
              </a:rPr>
              <a:t>Mr. </a:t>
            </a:r>
            <a:r>
              <a:rPr lang="en-US" sz="2000" dirty="0" smtClean="0">
                <a:latin typeface="Times New Roman" pitchFamily="18" charset="0"/>
                <a:cs typeface="Times New Roman" pitchFamily="18" charset="0"/>
              </a:rPr>
              <a:t>[PER Washington] </a:t>
            </a:r>
            <a:r>
              <a:rPr lang="en-US" sz="2000" dirty="0">
                <a:latin typeface="Times New Roman" pitchFamily="18" charset="0"/>
                <a:cs typeface="Times New Roman" pitchFamily="18" charset="0"/>
              </a:rPr>
              <a:t>took a late flight out of </a:t>
            </a:r>
            <a:r>
              <a:rPr lang="en-US" sz="2000" dirty="0" smtClean="0">
                <a:latin typeface="Times New Roman" pitchFamily="18" charset="0"/>
                <a:cs typeface="Times New Roman" pitchFamily="18" charset="0"/>
              </a:rPr>
              <a:t>[LOC Washington</a:t>
            </a:r>
            <a:r>
              <a:rPr lang="en-US" sz="2000" dirty="0">
                <a:latin typeface="Times New Roman" pitchFamily="18" charset="0"/>
                <a:cs typeface="Times New Roman" pitchFamily="18" charset="0"/>
              </a:rPr>
              <a:t>, D.C</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on his way to </a:t>
            </a:r>
            <a:r>
              <a:rPr lang="en-US" sz="2000" dirty="0" smtClean="0">
                <a:latin typeface="Times New Roman" pitchFamily="18" charset="0"/>
                <a:cs typeface="Times New Roman" pitchFamily="18" charset="0"/>
              </a:rPr>
              <a:t>[LOC Seattle] </a:t>
            </a:r>
            <a:r>
              <a:rPr lang="en-US" sz="2000" dirty="0">
                <a:latin typeface="Times New Roman" pitchFamily="18" charset="0"/>
                <a:cs typeface="Times New Roman" pitchFamily="18" charset="0"/>
              </a:rPr>
              <a:t>to meet with the owners of </a:t>
            </a:r>
            <a:r>
              <a:rPr lang="en-US" sz="2000" dirty="0" smtClean="0">
                <a:latin typeface="Times New Roman" pitchFamily="18" charset="0"/>
                <a:cs typeface="Times New Roman" pitchFamily="18" charset="0"/>
              </a:rPr>
              <a:t>[ORG Washington </a:t>
            </a:r>
            <a:r>
              <a:rPr lang="en-US" sz="2000" dirty="0">
                <a:latin typeface="Times New Roman" pitchFamily="18" charset="0"/>
                <a:cs typeface="Times New Roman" pitchFamily="18" charset="0"/>
              </a:rPr>
              <a:t>Appliances, Inc</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0381549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NLP and text analysis</a:t>
            </a:r>
            <a:endParaRPr lang="en-US" dirty="0"/>
          </a:p>
        </p:txBody>
      </p:sp>
      <p:sp>
        <p:nvSpPr>
          <p:cNvPr id="3" name="Content Placeholder 2"/>
          <p:cNvSpPr>
            <a:spLocks noGrp="1"/>
          </p:cNvSpPr>
          <p:nvPr>
            <p:ph idx="1"/>
          </p:nvPr>
        </p:nvSpPr>
        <p:spPr>
          <a:xfrm>
            <a:off x="685800" y="1869141"/>
            <a:ext cx="7770813" cy="1689676"/>
          </a:xfrm>
        </p:spPr>
        <p:txBody>
          <a:bodyPr numCol="2"/>
          <a:lstStyle/>
          <a:p>
            <a:r>
              <a:rPr lang="en-US" dirty="0" smtClean="0"/>
              <a:t>Topic modeling</a:t>
            </a:r>
          </a:p>
          <a:p>
            <a:r>
              <a:rPr lang="en-US" dirty="0" smtClean="0"/>
              <a:t>Timeline analysis</a:t>
            </a:r>
          </a:p>
          <a:p>
            <a:r>
              <a:rPr lang="en-US" dirty="0" smtClean="0"/>
              <a:t>Sentiment analysis</a:t>
            </a:r>
          </a:p>
          <a:p>
            <a:r>
              <a:rPr lang="en-US" dirty="0" smtClean="0"/>
              <a:t>Relation extraction</a:t>
            </a:r>
          </a:p>
          <a:p>
            <a:r>
              <a:rPr lang="en-US" dirty="0" err="1" smtClean="0"/>
              <a:t>Coreference</a:t>
            </a:r>
            <a:r>
              <a:rPr lang="en-US" dirty="0" smtClean="0"/>
              <a:t> resolution</a:t>
            </a:r>
          </a:p>
          <a:p>
            <a:r>
              <a:rPr lang="en-US" dirty="0" smtClean="0"/>
              <a:t>Text summarization</a:t>
            </a:r>
            <a:endParaRPr lang="en-US" dirty="0"/>
          </a:p>
        </p:txBody>
      </p:sp>
      <p:pic>
        <p:nvPicPr>
          <p:cNvPr id="7" name="Picture 2" descr="Cours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672"/>
            <a:ext cx="1828800" cy="19153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4509623" y="3886672"/>
            <a:ext cx="3060700" cy="762000"/>
          </a:xfrm>
          <a:prstGeom prst="rect">
            <a:avLst/>
          </a:prstGeom>
        </p:spPr>
      </p:pic>
      <p:pic>
        <p:nvPicPr>
          <p:cNvPr id="9" name="Picture 8" descr="Screen Shot 2015-01-02 at 11.46.4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5213" y="5167038"/>
            <a:ext cx="4851400" cy="635000"/>
          </a:xfrm>
          <a:prstGeom prst="rect">
            <a:avLst/>
          </a:prstGeom>
        </p:spPr>
      </p:pic>
    </p:spTree>
    <p:extLst>
      <p:ext uri="{BB962C8B-B14F-4D97-AF65-F5344CB8AC3E}">
        <p14:creationId xmlns:p14="http://schemas.microsoft.com/office/powerpoint/2010/main" val="13438305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AlchemyAPI</a:t>
            </a:r>
            <a:endParaRPr lang="en-US" dirty="0"/>
          </a:p>
        </p:txBody>
      </p:sp>
      <p:sp>
        <p:nvSpPr>
          <p:cNvPr id="3" name="Content Placeholder 2"/>
          <p:cNvSpPr>
            <a:spLocks noGrp="1"/>
          </p:cNvSpPr>
          <p:nvPr>
            <p:ph idx="1"/>
          </p:nvPr>
        </p:nvSpPr>
        <p:spPr>
          <a:xfrm>
            <a:off x="685800" y="1869141"/>
            <a:ext cx="7965449" cy="4257022"/>
          </a:xfrm>
        </p:spPr>
        <p:txBody>
          <a:bodyPr/>
          <a:lstStyle/>
          <a:p>
            <a:r>
              <a:rPr lang="en-US" dirty="0" smtClean="0"/>
              <a:t>Multiple NLP functionalities</a:t>
            </a:r>
          </a:p>
          <a:p>
            <a:pPr marL="349250" lvl="1" indent="0">
              <a:buNone/>
            </a:pPr>
            <a:endParaRPr lang="en-US" dirty="0"/>
          </a:p>
          <a:p>
            <a:pPr marL="349250" lvl="1" indent="0">
              <a:buNone/>
            </a:pPr>
            <a:endParaRPr lang="en-US" dirty="0" smtClean="0"/>
          </a:p>
          <a:p>
            <a:pPr marL="349250" lvl="1" indent="0">
              <a:buNone/>
            </a:pPr>
            <a:endParaRPr lang="en-US" dirty="0" smtClean="0"/>
          </a:p>
          <a:p>
            <a:r>
              <a:rPr lang="en-US" dirty="0" smtClean="0"/>
              <a:t>Simple API calls</a:t>
            </a:r>
          </a:p>
          <a:p>
            <a:pPr lvl="1"/>
            <a:r>
              <a:rPr lang="en-US" dirty="0" smtClean="0"/>
              <a:t>Free API key</a:t>
            </a:r>
          </a:p>
          <a:p>
            <a:pPr lvl="1"/>
            <a:r>
              <a:rPr lang="en-US" dirty="0" smtClean="0"/>
              <a:t>1000 daily transactions and 5 concurrent requests</a:t>
            </a:r>
          </a:p>
          <a:p>
            <a:r>
              <a:rPr lang="en-US" dirty="0" smtClean="0"/>
              <a:t>Demo available</a:t>
            </a:r>
          </a:p>
          <a:p>
            <a:pPr lvl="1"/>
            <a:r>
              <a:rPr lang="en-US" dirty="0"/>
              <a:t>http://</a:t>
            </a:r>
            <a:r>
              <a:rPr lang="en-US" dirty="0" err="1"/>
              <a:t>www.alchemyapi.com</a:t>
            </a:r>
            <a:r>
              <a:rPr lang="en-US" dirty="0"/>
              <a:t>/products/demo/</a:t>
            </a:r>
            <a:r>
              <a:rPr lang="en-US" dirty="0" err="1"/>
              <a:t>alchemylanguage</a:t>
            </a:r>
            <a:r>
              <a:rPr lang="en-US" dirty="0"/>
              <a:t>/</a:t>
            </a:r>
            <a:endParaRPr lang="en-US" dirty="0" smtClean="0"/>
          </a:p>
        </p:txBody>
      </p:sp>
      <p:sp>
        <p:nvSpPr>
          <p:cNvPr id="4" name="Content Placeholder 2"/>
          <p:cNvSpPr txBox="1">
            <a:spLocks/>
          </p:cNvSpPr>
          <p:nvPr/>
        </p:nvSpPr>
        <p:spPr>
          <a:xfrm>
            <a:off x="685800" y="2419362"/>
            <a:ext cx="7770813" cy="1143194"/>
          </a:xfrm>
          <a:prstGeom prst="rect">
            <a:avLst/>
          </a:prstGeom>
        </p:spPr>
        <p:txBody>
          <a:bodyPr vert="horz" lIns="91440" tIns="45720" rIns="91440" bIns="45720" numCol="2" rtlCol="0">
            <a:normAutofit lnSpcReduction="10000"/>
          </a:bodyPr>
          <a:lstStyle>
            <a:lvl1pPr marL="342900" indent="-342900" algn="l" defTabSz="914400" rtl="0" eaLnBrk="1" latinLnBrk="0" hangingPunct="1">
              <a:spcBef>
                <a:spcPts val="2000"/>
              </a:spcBef>
              <a:buFontTx/>
              <a:buBlip>
                <a:blip r:embed="rId2"/>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2"/>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2"/>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2"/>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2"/>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2"/>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pPr lvl="1"/>
            <a:r>
              <a:rPr lang="en-US" dirty="0" smtClean="0"/>
              <a:t>Entity extraction</a:t>
            </a:r>
          </a:p>
          <a:p>
            <a:pPr lvl="1"/>
            <a:r>
              <a:rPr lang="en-US" dirty="0" smtClean="0"/>
              <a:t>Sentiment analysis</a:t>
            </a:r>
          </a:p>
          <a:p>
            <a:pPr lvl="1"/>
            <a:r>
              <a:rPr lang="en-US" dirty="0" smtClean="0"/>
              <a:t>Keyword extraction</a:t>
            </a:r>
          </a:p>
          <a:p>
            <a:pPr lvl="1"/>
            <a:r>
              <a:rPr lang="en-US" dirty="0" smtClean="0"/>
              <a:t>Language detection</a:t>
            </a:r>
          </a:p>
          <a:p>
            <a:pPr lvl="1"/>
            <a:r>
              <a:rPr lang="en-US" dirty="0" smtClean="0"/>
              <a:t>Text extraction</a:t>
            </a:r>
          </a:p>
          <a:p>
            <a:pPr lvl="1"/>
            <a:r>
              <a:rPr lang="en-US" dirty="0" smtClean="0"/>
              <a:t>Concept tagging</a:t>
            </a:r>
          </a:p>
        </p:txBody>
      </p:sp>
    </p:spTree>
    <p:extLst>
      <p:ext uri="{BB962C8B-B14F-4D97-AF65-F5344CB8AC3E}">
        <p14:creationId xmlns:p14="http://schemas.microsoft.com/office/powerpoint/2010/main" val="28645827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lchemyAPI_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9550"/>
            <a:ext cx="9144000" cy="6157913"/>
          </a:xfrm>
          <a:prstGeom prst="rect">
            <a:avLst/>
          </a:prstGeom>
        </p:spPr>
      </p:pic>
    </p:spTree>
    <p:extLst>
      <p:ext uri="{BB962C8B-B14F-4D97-AF65-F5344CB8AC3E}">
        <p14:creationId xmlns:p14="http://schemas.microsoft.com/office/powerpoint/2010/main" val="150356014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Stanford </a:t>
            </a:r>
            <a:r>
              <a:rPr lang="en-US" dirty="0" err="1" smtClean="0"/>
              <a:t>CoreNLP</a:t>
            </a:r>
            <a:endParaRPr lang="en-US" dirty="0"/>
          </a:p>
        </p:txBody>
      </p:sp>
      <p:sp>
        <p:nvSpPr>
          <p:cNvPr id="3" name="Content Placeholder 2"/>
          <p:cNvSpPr>
            <a:spLocks noGrp="1"/>
          </p:cNvSpPr>
          <p:nvPr>
            <p:ph idx="1"/>
          </p:nvPr>
        </p:nvSpPr>
        <p:spPr/>
        <p:txBody>
          <a:bodyPr/>
          <a:lstStyle/>
          <a:p>
            <a:r>
              <a:rPr lang="en-US" dirty="0" smtClean="0"/>
              <a:t>Provides more of a linguistic analysis of a text</a:t>
            </a:r>
          </a:p>
          <a:p>
            <a:r>
              <a:rPr lang="en-US" dirty="0" smtClean="0"/>
              <a:t>Java-based suite of tools</a:t>
            </a:r>
          </a:p>
          <a:p>
            <a:endParaRPr lang="en-US" dirty="0" smtClean="0"/>
          </a:p>
          <a:p>
            <a:endParaRPr lang="en-US" dirty="0" smtClean="0"/>
          </a:p>
          <a:p>
            <a:r>
              <a:rPr lang="en-US" dirty="0" smtClean="0"/>
              <a:t>Online demo available</a:t>
            </a:r>
          </a:p>
          <a:p>
            <a:pPr lvl="1"/>
            <a:r>
              <a:rPr lang="en-US" dirty="0"/>
              <a:t>http://nlp.stanford.edu:8080/corenlp</a:t>
            </a:r>
            <a:r>
              <a:rPr lang="en-US" dirty="0" smtClean="0"/>
              <a:t>/</a:t>
            </a:r>
          </a:p>
        </p:txBody>
      </p:sp>
      <p:sp>
        <p:nvSpPr>
          <p:cNvPr id="5" name="Content Placeholder 2"/>
          <p:cNvSpPr txBox="1">
            <a:spLocks/>
          </p:cNvSpPr>
          <p:nvPr/>
        </p:nvSpPr>
        <p:spPr>
          <a:xfrm>
            <a:off x="685800" y="2892580"/>
            <a:ext cx="7770813" cy="1253093"/>
          </a:xfrm>
          <a:prstGeom prst="rect">
            <a:avLst/>
          </a:prstGeom>
        </p:spPr>
        <p:txBody>
          <a:bodyPr vert="horz" lIns="91440" tIns="45720" rIns="91440" bIns="45720" numCol="2" rtlCol="0">
            <a:normAutofit/>
          </a:bodyPr>
          <a:lstStyle>
            <a:lvl1pPr marL="342900" indent="-342900" algn="l" defTabSz="914400" rtl="0" eaLnBrk="1" latinLnBrk="0" hangingPunct="1">
              <a:spcBef>
                <a:spcPts val="2000"/>
              </a:spcBef>
              <a:buFontTx/>
              <a:buBlip>
                <a:blip r:embed="rId2"/>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2"/>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2"/>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2"/>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2"/>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2"/>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pPr lvl="1"/>
            <a:r>
              <a:rPr lang="en-US" dirty="0" smtClean="0"/>
              <a:t>Named entity recognition</a:t>
            </a:r>
          </a:p>
          <a:p>
            <a:pPr lvl="1"/>
            <a:r>
              <a:rPr lang="en-US" dirty="0" smtClean="0"/>
              <a:t>Part-of-speech tagging</a:t>
            </a:r>
          </a:p>
          <a:p>
            <a:pPr lvl="1"/>
            <a:r>
              <a:rPr lang="en-US" dirty="0" smtClean="0"/>
              <a:t>Syntactic parsing</a:t>
            </a:r>
          </a:p>
          <a:p>
            <a:pPr lvl="1"/>
            <a:r>
              <a:rPr lang="en-US" dirty="0" err="1" smtClean="0"/>
              <a:t>Coreference</a:t>
            </a:r>
            <a:r>
              <a:rPr lang="en-US" dirty="0" smtClean="0"/>
              <a:t> resolution</a:t>
            </a:r>
          </a:p>
          <a:p>
            <a:pPr lvl="1"/>
            <a:r>
              <a:rPr lang="en-US" dirty="0" smtClean="0"/>
              <a:t>Sentiment analysis</a:t>
            </a:r>
            <a:endParaRPr lang="en-US" dirty="0"/>
          </a:p>
        </p:txBody>
      </p:sp>
    </p:spTree>
    <p:extLst>
      <p:ext uri="{BB962C8B-B14F-4D97-AF65-F5344CB8AC3E}">
        <p14:creationId xmlns:p14="http://schemas.microsoft.com/office/powerpoint/2010/main" val="7516835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andford_corenlp_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114" y="0"/>
            <a:ext cx="8904288" cy="6858001"/>
          </a:xfrm>
          <a:prstGeom prst="rect">
            <a:avLst/>
          </a:prstGeom>
        </p:spPr>
      </p:pic>
    </p:spTree>
    <p:extLst>
      <p:ext uri="{BB962C8B-B14F-4D97-AF65-F5344CB8AC3E}">
        <p14:creationId xmlns:p14="http://schemas.microsoft.com/office/powerpoint/2010/main" val="154572341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NLTK</a:t>
            </a:r>
            <a:endParaRPr lang="en-US" dirty="0"/>
          </a:p>
        </p:txBody>
      </p:sp>
      <p:sp>
        <p:nvSpPr>
          <p:cNvPr id="3" name="Content Placeholder 2"/>
          <p:cNvSpPr>
            <a:spLocks noGrp="1"/>
          </p:cNvSpPr>
          <p:nvPr>
            <p:ph idx="1"/>
          </p:nvPr>
        </p:nvSpPr>
        <p:spPr>
          <a:xfrm>
            <a:off x="3780159" y="1869141"/>
            <a:ext cx="4676453" cy="3639411"/>
          </a:xfrm>
        </p:spPr>
        <p:txBody>
          <a:bodyPr/>
          <a:lstStyle/>
          <a:p>
            <a:r>
              <a:rPr lang="en-US" dirty="0" smtClean="0"/>
              <a:t>Suite of text processing </a:t>
            </a:r>
            <a:r>
              <a:rPr lang="en-US" dirty="0" smtClean="0"/>
              <a:t>libraries</a:t>
            </a:r>
          </a:p>
          <a:p>
            <a:r>
              <a:rPr lang="en-US" dirty="0" smtClean="0"/>
              <a:t>Number of available pre-built models and corpora</a:t>
            </a:r>
          </a:p>
          <a:p>
            <a:r>
              <a:rPr lang="en-US" dirty="0" smtClean="0"/>
              <a:t>Easy to get started with basic NLP</a:t>
            </a:r>
          </a:p>
          <a:p>
            <a:pPr lvl="1"/>
            <a:r>
              <a:rPr lang="en-US" dirty="0" smtClean="0"/>
              <a:t>Building blocks for more robust applications</a:t>
            </a:r>
          </a:p>
          <a:p>
            <a:pPr lvl="1"/>
            <a:r>
              <a:rPr lang="en-US" dirty="0" smtClean="0"/>
              <a:t>Both linguistic and statistical analysis libraries</a:t>
            </a:r>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564347" y="1869140"/>
            <a:ext cx="2775822" cy="3639411"/>
          </a:xfrm>
          <a:prstGeom prst="rect">
            <a:avLst/>
          </a:prstGeom>
        </p:spPr>
      </p:pic>
    </p:spTree>
    <p:extLst>
      <p:ext uri="{BB962C8B-B14F-4D97-AF65-F5344CB8AC3E}">
        <p14:creationId xmlns:p14="http://schemas.microsoft.com/office/powerpoint/2010/main" val="23780113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a:xfrm>
            <a:off x="685800" y="5146001"/>
            <a:ext cx="7770813" cy="776063"/>
          </a:xfrm>
        </p:spPr>
        <p:txBody>
          <a:bodyPr/>
          <a:lstStyle/>
          <a:p>
            <a:pPr marL="0" indent="0" algn="ctr">
              <a:buNone/>
            </a:pPr>
            <a:r>
              <a:rPr lang="en-US" dirty="0" smtClean="0"/>
              <a:t>What questions do you want answered</a:t>
            </a:r>
            <a:r>
              <a:rPr lang="en-US" dirty="0" smtClean="0"/>
              <a:t>?</a:t>
            </a:r>
          </a:p>
        </p:txBody>
      </p:sp>
      <p:pic>
        <p:nvPicPr>
          <p:cNvPr id="4" name="Picture 3"/>
          <p:cNvPicPr>
            <a:picLocks noChangeAspect="1"/>
          </p:cNvPicPr>
          <p:nvPr/>
        </p:nvPicPr>
        <p:blipFill>
          <a:blip r:embed="rId2"/>
          <a:stretch>
            <a:fillRect/>
          </a:stretch>
        </p:blipFill>
        <p:spPr>
          <a:xfrm>
            <a:off x="2365478" y="1550894"/>
            <a:ext cx="4503907" cy="3373583"/>
          </a:xfrm>
          <a:prstGeom prst="rect">
            <a:avLst/>
          </a:prstGeom>
        </p:spPr>
      </p:pic>
      <p:sp>
        <p:nvSpPr>
          <p:cNvPr id="6" name="Content Placeholder 2"/>
          <p:cNvSpPr txBox="1">
            <a:spLocks/>
          </p:cNvSpPr>
          <p:nvPr/>
        </p:nvSpPr>
        <p:spPr>
          <a:xfrm>
            <a:off x="838200" y="5756217"/>
            <a:ext cx="7770813" cy="623662"/>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FontTx/>
              <a:buBlip>
                <a:blip r:embed="rId3"/>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3"/>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3"/>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3"/>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3"/>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3"/>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3"/>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3"/>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3"/>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pPr marL="0" indent="0" algn="ctr">
              <a:buFontTx/>
              <a:buNone/>
            </a:pPr>
            <a:r>
              <a:rPr lang="en-US" dirty="0" smtClean="0"/>
              <a:t>How can your data answer those questions?</a:t>
            </a:r>
          </a:p>
          <a:p>
            <a:pPr algn="ctr"/>
            <a:endParaRPr lang="en-US" dirty="0"/>
          </a:p>
        </p:txBody>
      </p:sp>
    </p:spTree>
    <p:extLst>
      <p:ext uri="{BB962C8B-B14F-4D97-AF65-F5344CB8AC3E}">
        <p14:creationId xmlns:p14="http://schemas.microsoft.com/office/powerpoint/2010/main" val="11359520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 the most out of your text-based data</a:t>
            </a:r>
            <a:endParaRPr lang="en-US" dirty="0"/>
          </a:p>
        </p:txBody>
      </p:sp>
      <p:sp>
        <p:nvSpPr>
          <p:cNvPr id="3" name="Subtitle 2"/>
          <p:cNvSpPr>
            <a:spLocks noGrp="1"/>
          </p:cNvSpPr>
          <p:nvPr>
            <p:ph type="subTitle" idx="1"/>
          </p:nvPr>
        </p:nvSpPr>
        <p:spPr/>
        <p:txBody>
          <a:bodyPr/>
          <a:lstStyle/>
          <a:p>
            <a:r>
              <a:rPr lang="en-US" dirty="0" smtClean="0"/>
              <a:t>Amber McKenzie</a:t>
            </a:r>
            <a:endParaRPr lang="en-US" dirty="0"/>
          </a:p>
        </p:txBody>
      </p:sp>
    </p:spTree>
    <p:extLst>
      <p:ext uri="{BB962C8B-B14F-4D97-AF65-F5344CB8AC3E}">
        <p14:creationId xmlns:p14="http://schemas.microsoft.com/office/powerpoint/2010/main" val="2491385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Sentiment analysis on </a:t>
            </a:r>
            <a:r>
              <a:rPr lang="en-US" smtClean="0"/>
              <a:t>product reviews</a:t>
            </a:r>
            <a:endParaRPr lang="en-US"/>
          </a:p>
        </p:txBody>
      </p:sp>
      <p:sp>
        <p:nvSpPr>
          <p:cNvPr id="3" name="Content Placeholder 2"/>
          <p:cNvSpPr>
            <a:spLocks noGrp="1"/>
          </p:cNvSpPr>
          <p:nvPr>
            <p:ph idx="1"/>
          </p:nvPr>
        </p:nvSpPr>
        <p:spPr/>
        <p:txBody>
          <a:bodyPr/>
          <a:lstStyle/>
          <a:p>
            <a:r>
              <a:rPr lang="en-US" dirty="0" smtClean="0"/>
              <a:t>How do people feel about my product?</a:t>
            </a:r>
          </a:p>
          <a:p>
            <a:r>
              <a:rPr lang="en-US" dirty="0" smtClean="0"/>
              <a:t>Example:</a:t>
            </a:r>
          </a:p>
          <a:p>
            <a:pPr lvl="1"/>
            <a:r>
              <a:rPr lang="en-US" dirty="0" smtClean="0"/>
              <a:t>Train model on movie reviews using NLTK</a:t>
            </a:r>
          </a:p>
          <a:p>
            <a:pPr lvl="1"/>
            <a:r>
              <a:rPr lang="en-US" dirty="0" smtClean="0"/>
              <a:t>Scrape product reviews from Amazon</a:t>
            </a:r>
          </a:p>
          <a:p>
            <a:pPr lvl="1"/>
            <a:r>
              <a:rPr lang="en-US" dirty="0" smtClean="0"/>
              <a:t>Tag new reviews using trained model</a:t>
            </a:r>
          </a:p>
          <a:p>
            <a:endParaRPr lang="en-US" dirty="0"/>
          </a:p>
        </p:txBody>
      </p:sp>
      <p:pic>
        <p:nvPicPr>
          <p:cNvPr id="4" name="Picture 3"/>
          <p:cNvPicPr>
            <a:picLocks noChangeAspect="1"/>
          </p:cNvPicPr>
          <p:nvPr/>
        </p:nvPicPr>
        <p:blipFill>
          <a:blip r:embed="rId2"/>
          <a:stretch>
            <a:fillRect/>
          </a:stretch>
        </p:blipFill>
        <p:spPr>
          <a:xfrm>
            <a:off x="5891753" y="3422409"/>
            <a:ext cx="2857500" cy="2857500"/>
          </a:xfrm>
          <a:prstGeom prst="rect">
            <a:avLst/>
          </a:prstGeom>
        </p:spPr>
      </p:pic>
    </p:spTree>
    <p:extLst>
      <p:ext uri="{BB962C8B-B14F-4D97-AF65-F5344CB8AC3E}">
        <p14:creationId xmlns:p14="http://schemas.microsoft.com/office/powerpoint/2010/main" val="378178141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rain_classifier_command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6017"/>
            <a:ext cx="9144000" cy="4610944"/>
          </a:xfrm>
          <a:prstGeom prst="rect">
            <a:avLst/>
          </a:prstGeom>
        </p:spPr>
      </p:pic>
      <p:sp>
        <p:nvSpPr>
          <p:cNvPr id="2" name="TextBox 1"/>
          <p:cNvSpPr txBox="1"/>
          <p:nvPr/>
        </p:nvSpPr>
        <p:spPr>
          <a:xfrm>
            <a:off x="206728" y="6246964"/>
            <a:ext cx="6836773" cy="369332"/>
          </a:xfrm>
          <a:prstGeom prst="rect">
            <a:avLst/>
          </a:prstGeom>
          <a:noFill/>
        </p:spPr>
        <p:txBody>
          <a:bodyPr wrap="square" rtlCol="0">
            <a:spAutoFit/>
          </a:bodyPr>
          <a:lstStyle/>
          <a:p>
            <a:r>
              <a:rPr lang="en-US" dirty="0"/>
              <a:t>https://</a:t>
            </a:r>
            <a:r>
              <a:rPr lang="en-US" dirty="0" err="1"/>
              <a:t>github.com</a:t>
            </a:r>
            <a:r>
              <a:rPr lang="en-US" dirty="0"/>
              <a:t>/</a:t>
            </a:r>
            <a:r>
              <a:rPr lang="en-US" dirty="0" err="1"/>
              <a:t>japerk</a:t>
            </a:r>
            <a:r>
              <a:rPr lang="en-US" dirty="0"/>
              <a:t>/</a:t>
            </a:r>
            <a:r>
              <a:rPr lang="en-US" dirty="0" err="1"/>
              <a:t>nltk</a:t>
            </a:r>
            <a:r>
              <a:rPr lang="en-US" dirty="0"/>
              <a:t>-trainer</a:t>
            </a:r>
          </a:p>
        </p:txBody>
      </p:sp>
    </p:spTree>
    <p:extLst>
      <p:ext uri="{BB962C8B-B14F-4D97-AF65-F5344CB8AC3E}">
        <p14:creationId xmlns:p14="http://schemas.microsoft.com/office/powerpoint/2010/main" val="32092829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assifier_load_amazon_connect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0148"/>
            <a:ext cx="9144000" cy="2636845"/>
          </a:xfrm>
          <a:prstGeom prst="rect">
            <a:avLst/>
          </a:prstGeom>
        </p:spPr>
      </p:pic>
    </p:spTree>
    <p:extLst>
      <p:ext uri="{BB962C8B-B14F-4D97-AF65-F5344CB8AC3E}">
        <p14:creationId xmlns:p14="http://schemas.microsoft.com/office/powerpoint/2010/main" val="5671653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view_read_and_classify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61" y="0"/>
            <a:ext cx="7588480" cy="6858000"/>
          </a:xfrm>
          <a:prstGeom prst="rect">
            <a:avLst/>
          </a:prstGeom>
        </p:spPr>
      </p:pic>
    </p:spTree>
    <p:extLst>
      <p:ext uri="{BB962C8B-B14F-4D97-AF65-F5344CB8AC3E}">
        <p14:creationId xmlns:p14="http://schemas.microsoft.com/office/powerpoint/2010/main" val="13510685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links</a:t>
            </a:r>
            <a:endParaRPr lang="en-US" dirty="0"/>
          </a:p>
        </p:txBody>
      </p:sp>
      <p:sp>
        <p:nvSpPr>
          <p:cNvPr id="3" name="Content Placeholder 2"/>
          <p:cNvSpPr>
            <a:spLocks noGrp="1"/>
          </p:cNvSpPr>
          <p:nvPr>
            <p:ph idx="1"/>
          </p:nvPr>
        </p:nvSpPr>
        <p:spPr/>
        <p:txBody>
          <a:bodyPr/>
          <a:lstStyle/>
          <a:p>
            <a:r>
              <a:rPr lang="en-US" dirty="0"/>
              <a:t>http://</a:t>
            </a:r>
            <a:r>
              <a:rPr lang="en-US" dirty="0" err="1"/>
              <a:t>www.nltk.org</a:t>
            </a:r>
            <a:r>
              <a:rPr lang="en-US" dirty="0"/>
              <a:t>/book/</a:t>
            </a:r>
          </a:p>
          <a:p>
            <a:r>
              <a:rPr lang="en-US" dirty="0"/>
              <a:t>http://</a:t>
            </a:r>
            <a:r>
              <a:rPr lang="en-US" dirty="0" err="1"/>
              <a:t>www.alchemyapi.com</a:t>
            </a:r>
            <a:r>
              <a:rPr lang="en-US" dirty="0"/>
              <a:t>/products/</a:t>
            </a:r>
            <a:r>
              <a:rPr lang="en-US" dirty="0" err="1"/>
              <a:t>alchemylanguage</a:t>
            </a:r>
            <a:r>
              <a:rPr lang="en-US" dirty="0"/>
              <a:t>/</a:t>
            </a:r>
          </a:p>
          <a:p>
            <a:r>
              <a:rPr lang="en-US" dirty="0" smtClean="0"/>
              <a:t>http</a:t>
            </a:r>
            <a:r>
              <a:rPr lang="en-US" dirty="0"/>
              <a:t>://</a:t>
            </a:r>
            <a:r>
              <a:rPr lang="en-US" dirty="0" err="1"/>
              <a:t>nlp.stanford.edu</a:t>
            </a:r>
            <a:r>
              <a:rPr lang="en-US" dirty="0"/>
              <a:t>/software/</a:t>
            </a:r>
            <a:r>
              <a:rPr lang="en-US" dirty="0" err="1"/>
              <a:t>corenlp.shtml</a:t>
            </a:r>
            <a:endParaRPr lang="en-US" dirty="0"/>
          </a:p>
          <a:p>
            <a:r>
              <a:rPr lang="en-US" dirty="0"/>
              <a:t>http://cogcomp.cs.illinois.edu/page/software</a:t>
            </a:r>
            <a:r>
              <a:rPr lang="en-US" dirty="0" smtClean="0"/>
              <a:t>/</a:t>
            </a:r>
          </a:p>
          <a:p>
            <a:r>
              <a:rPr lang="en-US" dirty="0"/>
              <a:t>http://</a:t>
            </a:r>
            <a:r>
              <a:rPr lang="en-US" dirty="0" err="1"/>
              <a:t>mallet.cs.umass.edu</a:t>
            </a:r>
            <a:r>
              <a:rPr lang="en-US" dirty="0"/>
              <a:t>/</a:t>
            </a:r>
            <a:endParaRPr lang="en-US" dirty="0"/>
          </a:p>
        </p:txBody>
      </p:sp>
    </p:spTree>
    <p:extLst>
      <p:ext uri="{BB962C8B-B14F-4D97-AF65-F5344CB8AC3E}">
        <p14:creationId xmlns:p14="http://schemas.microsoft.com/office/powerpoint/2010/main" val="23519492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information</a:t>
            </a:r>
            <a:endParaRPr lang="en-US" dirty="0"/>
          </a:p>
        </p:txBody>
      </p:sp>
      <p:sp>
        <p:nvSpPr>
          <p:cNvPr id="3" name="Content Placeholder 2"/>
          <p:cNvSpPr>
            <a:spLocks noGrp="1"/>
          </p:cNvSpPr>
          <p:nvPr>
            <p:ph idx="1"/>
          </p:nvPr>
        </p:nvSpPr>
        <p:spPr/>
        <p:txBody>
          <a:bodyPr/>
          <a:lstStyle/>
          <a:p>
            <a:pPr marL="0" indent="0">
              <a:buNone/>
            </a:pPr>
            <a:r>
              <a:rPr lang="en-US" dirty="0" smtClean="0"/>
              <a:t>Amber McKenzie, Ph.D.</a:t>
            </a:r>
          </a:p>
          <a:p>
            <a:pPr marL="0" indent="0">
              <a:spcBef>
                <a:spcPts val="0"/>
              </a:spcBef>
              <a:buNone/>
            </a:pPr>
            <a:r>
              <a:rPr lang="en-US" dirty="0" smtClean="0"/>
              <a:t>Data Scientist</a:t>
            </a:r>
          </a:p>
          <a:p>
            <a:pPr marL="0" indent="0">
              <a:buNone/>
            </a:pPr>
            <a:r>
              <a:rPr lang="en-US" dirty="0" smtClean="0"/>
              <a:t>PYA Analytics </a:t>
            </a:r>
          </a:p>
          <a:p>
            <a:pPr marL="0" indent="0">
              <a:spcBef>
                <a:spcPts val="0"/>
              </a:spcBef>
              <a:buNone/>
            </a:pPr>
            <a:r>
              <a:rPr lang="en-US" dirty="0" smtClean="0"/>
              <a:t>Knoxville, TN</a:t>
            </a:r>
          </a:p>
          <a:p>
            <a:pPr marL="0" indent="0">
              <a:spcBef>
                <a:spcPts val="0"/>
              </a:spcBef>
              <a:buNone/>
            </a:pPr>
            <a:r>
              <a:rPr lang="en-US" dirty="0" err="1" smtClean="0"/>
              <a:t>www.pyaanalytics.com</a:t>
            </a:r>
            <a:endParaRPr lang="en-US" dirty="0" smtClean="0"/>
          </a:p>
          <a:p>
            <a:pPr marL="0" indent="0">
              <a:buNone/>
            </a:pPr>
            <a:r>
              <a:rPr lang="en-US" dirty="0" smtClean="0"/>
              <a:t>amckenzie@pyaanalytics.com</a:t>
            </a:r>
          </a:p>
          <a:p>
            <a:pPr marL="0" indent="0">
              <a:spcBef>
                <a:spcPts val="0"/>
              </a:spcBef>
              <a:buNone/>
            </a:pPr>
            <a:r>
              <a:rPr lang="en-US" dirty="0" smtClean="0"/>
              <a:t>mckenzie.amber@gmail.com</a:t>
            </a:r>
            <a:endParaRPr lang="en-US" dirty="0"/>
          </a:p>
        </p:txBody>
      </p:sp>
      <p:pic>
        <p:nvPicPr>
          <p:cNvPr id="4" name="Picture 3" descr="IMG_20150107_163759675.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7605" y="2211043"/>
            <a:ext cx="4309668" cy="2426183"/>
          </a:xfrm>
          <a:prstGeom prst="rect">
            <a:avLst/>
          </a:prstGeom>
        </p:spPr>
      </p:pic>
    </p:spTree>
    <p:extLst>
      <p:ext uri="{BB962C8B-B14F-4D97-AF65-F5344CB8AC3E}">
        <p14:creationId xmlns:p14="http://schemas.microsoft.com/office/powerpoint/2010/main" val="20903840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243596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for </a:t>
            </a:r>
            <a:r>
              <a:rPr lang="en-US" dirty="0" err="1" smtClean="0"/>
              <a:t>CoreNLP</a:t>
            </a:r>
            <a:r>
              <a:rPr lang="en-US" dirty="0" smtClean="0"/>
              <a:t> demo</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“The long-sought after </a:t>
            </a:r>
            <a:r>
              <a:rPr lang="en-US" dirty="0" err="1"/>
              <a:t>memristor</a:t>
            </a:r>
            <a:r>
              <a:rPr lang="en-US" dirty="0"/>
              <a:t>–the “missing link” in electronic circuit theory–has been invented by Hewlett Packard Senior Fellow R. Stanley Williams at HP Labs (Palo Alto, California). </a:t>
            </a:r>
            <a:r>
              <a:rPr lang="en-US" dirty="0" err="1"/>
              <a:t>Memristors</a:t>
            </a:r>
            <a:r>
              <a:rPr lang="en-US" dirty="0"/>
              <a:t>–the fourth passive component type after resistors, capacitors and inductors–were postulated in a seminal 1971 paper in the IEEE Transactions on Circuit Theory by professor Leon Chua at the University of California (Berkeley), but their first realization was just announced today by HP. According to Williams and Chua, now virtually every electronics textbook will have to be revised to include the </a:t>
            </a:r>
            <a:r>
              <a:rPr lang="en-US" dirty="0" err="1"/>
              <a:t>memristor</a:t>
            </a:r>
            <a:r>
              <a:rPr lang="en-US" dirty="0"/>
              <a:t> and the new paradigm it represents for electronic circuit theory.</a:t>
            </a:r>
            <a:r>
              <a:rPr lang="en-US" dirty="0" smtClean="0"/>
              <a:t>”</a:t>
            </a:r>
            <a:endParaRPr lang="en-US" dirty="0"/>
          </a:p>
          <a:p>
            <a:pPr marL="0" indent="0">
              <a:buNone/>
            </a:pPr>
            <a:r>
              <a:rPr lang="en-US" dirty="0"/>
              <a:t>Though success in this area threatens to cause serious problems for current cryptographic systems due to the ability for quantum computers to easily solve problems that are computationally intractable with current technology, this has not deterred research interest. Earlier this month, Australian scientists made significant headway in the competition to build a working quantum computer with advancements from two different research groups</a:t>
            </a:r>
            <a:r>
              <a:rPr lang="en-US" dirty="0" smtClean="0"/>
              <a:t>.</a:t>
            </a:r>
            <a:endParaRPr lang="en-US" dirty="0"/>
          </a:p>
          <a:p>
            <a:pPr marL="0" indent="0">
              <a:buNone/>
            </a:pPr>
            <a:r>
              <a:rPr lang="en-US" dirty="0"/>
              <a:t>http://</a:t>
            </a:r>
            <a:r>
              <a:rPr lang="en-US" dirty="0" err="1"/>
              <a:t>cdn.zmescience.com</a:t>
            </a:r>
            <a:r>
              <a:rPr lang="en-US" dirty="0"/>
              <a:t>/</a:t>
            </a:r>
            <a:r>
              <a:rPr lang="en-US" dirty="0" err="1"/>
              <a:t>wp</a:t>
            </a:r>
            <a:r>
              <a:rPr lang="en-US" dirty="0"/>
              <a:t>-content/uploads/2011/04/quantum-</a:t>
            </a:r>
            <a:r>
              <a:rPr lang="en-US" dirty="0" err="1"/>
              <a:t>computer.jpg“The</a:t>
            </a:r>
            <a:r>
              <a:rPr lang="en-US" dirty="0"/>
              <a:t> advance by </a:t>
            </a:r>
            <a:r>
              <a:rPr lang="en-US" dirty="0" err="1"/>
              <a:t>Dr</a:t>
            </a:r>
            <a:r>
              <a:rPr lang="en-US" dirty="0"/>
              <a:t> </a:t>
            </a:r>
            <a:r>
              <a:rPr lang="en-US" dirty="0" err="1"/>
              <a:t>Dzurak’s</a:t>
            </a:r>
            <a:r>
              <a:rPr lang="en-US" dirty="0"/>
              <a:t> team involves placing a single electron – embedded in a silicon chip – in a “quantum state,” and then repeatedly measuring the state. In February, a second group based at the University of New South Wales published an article in the journal Nature Nanotechnology reporting their advance: the construction of a single-atom transistor using a different but related design approach.</a:t>
            </a:r>
          </a:p>
        </p:txBody>
      </p:sp>
    </p:spTree>
    <p:extLst>
      <p:ext uri="{BB962C8B-B14F-4D97-AF65-F5344CB8AC3E}">
        <p14:creationId xmlns:p14="http://schemas.microsoft.com/office/powerpoint/2010/main" val="243939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pic>
        <p:nvPicPr>
          <p:cNvPr id="4" name="Picture 3" descr="Screen Shot 2014-12-31 at 9.2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624" y="4457454"/>
            <a:ext cx="4330700" cy="1066800"/>
          </a:xfrm>
          <a:prstGeom prst="rect">
            <a:avLst/>
          </a:prstGeom>
        </p:spPr>
      </p:pic>
      <p:pic>
        <p:nvPicPr>
          <p:cNvPr id="5" name="Picture 4" descr="family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866" y="1531580"/>
            <a:ext cx="3154400" cy="2524731"/>
          </a:xfrm>
          <a:prstGeom prst="rect">
            <a:avLst/>
          </a:prstGeom>
        </p:spPr>
      </p:pic>
      <p:pic>
        <p:nvPicPr>
          <p:cNvPr id="6" name="Picture 5"/>
          <p:cNvPicPr>
            <a:picLocks noChangeAspect="1"/>
          </p:cNvPicPr>
          <p:nvPr/>
        </p:nvPicPr>
        <p:blipFill>
          <a:blip r:embed="rId5"/>
          <a:stretch>
            <a:fillRect/>
          </a:stretch>
        </p:blipFill>
        <p:spPr>
          <a:xfrm>
            <a:off x="295071" y="1924725"/>
            <a:ext cx="4669823" cy="1500640"/>
          </a:xfrm>
          <a:prstGeom prst="rect">
            <a:avLst/>
          </a:prstGeom>
        </p:spPr>
      </p:pic>
      <p:pic>
        <p:nvPicPr>
          <p:cNvPr id="7" name="Picture 6"/>
          <p:cNvPicPr>
            <a:picLocks noChangeAspect="1"/>
          </p:cNvPicPr>
          <p:nvPr/>
        </p:nvPicPr>
        <p:blipFill>
          <a:blip r:embed="rId6"/>
          <a:stretch>
            <a:fillRect/>
          </a:stretch>
        </p:blipFill>
        <p:spPr>
          <a:xfrm>
            <a:off x="1195787" y="3735725"/>
            <a:ext cx="1524000" cy="1524000"/>
          </a:xfrm>
          <a:prstGeom prst="rect">
            <a:avLst/>
          </a:prstGeom>
        </p:spPr>
      </p:pic>
      <p:pic>
        <p:nvPicPr>
          <p:cNvPr id="8" name="Picture 7"/>
          <p:cNvPicPr>
            <a:picLocks noChangeAspect="1"/>
          </p:cNvPicPr>
          <p:nvPr/>
        </p:nvPicPr>
        <p:blipFill>
          <a:blip r:embed="rId7"/>
          <a:stretch>
            <a:fillRect/>
          </a:stretch>
        </p:blipFill>
        <p:spPr>
          <a:xfrm>
            <a:off x="2169334" y="5652531"/>
            <a:ext cx="6858000" cy="850900"/>
          </a:xfrm>
          <a:prstGeom prst="rect">
            <a:avLst/>
          </a:prstGeom>
        </p:spPr>
      </p:pic>
    </p:spTree>
    <p:extLst>
      <p:ext uri="{BB962C8B-B14F-4D97-AF65-F5344CB8AC3E}">
        <p14:creationId xmlns:p14="http://schemas.microsoft.com/office/powerpoint/2010/main" val="2301239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pic>
        <p:nvPicPr>
          <p:cNvPr id="11" name="Picture 10"/>
          <p:cNvPicPr>
            <a:picLocks noChangeAspect="1"/>
          </p:cNvPicPr>
          <p:nvPr/>
        </p:nvPicPr>
        <p:blipFill>
          <a:blip r:embed="rId2"/>
          <a:stretch>
            <a:fillRect/>
          </a:stretch>
        </p:blipFill>
        <p:spPr>
          <a:xfrm>
            <a:off x="685800" y="1550894"/>
            <a:ext cx="4442323" cy="2956164"/>
          </a:xfrm>
          <a:prstGeom prst="rect">
            <a:avLst/>
          </a:prstGeom>
        </p:spPr>
      </p:pic>
      <p:pic>
        <p:nvPicPr>
          <p:cNvPr id="10" name="Picture 9"/>
          <p:cNvPicPr>
            <a:picLocks noChangeAspect="1"/>
          </p:cNvPicPr>
          <p:nvPr/>
        </p:nvPicPr>
        <p:blipFill>
          <a:blip r:embed="rId3"/>
          <a:stretch>
            <a:fillRect/>
          </a:stretch>
        </p:blipFill>
        <p:spPr>
          <a:xfrm>
            <a:off x="3688070" y="2218307"/>
            <a:ext cx="4418215" cy="3649052"/>
          </a:xfrm>
          <a:prstGeom prst="rect">
            <a:avLst/>
          </a:prstGeom>
        </p:spPr>
      </p:pic>
      <p:pic>
        <p:nvPicPr>
          <p:cNvPr id="5" name="Picture 4"/>
          <p:cNvPicPr>
            <a:picLocks noChangeAspect="1"/>
          </p:cNvPicPr>
          <p:nvPr/>
        </p:nvPicPr>
        <p:blipFill>
          <a:blip r:embed="rId4"/>
          <a:stretch>
            <a:fillRect/>
          </a:stretch>
        </p:blipFill>
        <p:spPr>
          <a:xfrm>
            <a:off x="3213395" y="1741828"/>
            <a:ext cx="5367566" cy="2438790"/>
          </a:xfrm>
          <a:prstGeom prst="rect">
            <a:avLst/>
          </a:prstGeom>
        </p:spPr>
      </p:pic>
      <p:pic>
        <p:nvPicPr>
          <p:cNvPr id="8" name="Picture 7"/>
          <p:cNvPicPr>
            <a:picLocks noChangeAspect="1"/>
          </p:cNvPicPr>
          <p:nvPr/>
        </p:nvPicPr>
        <p:blipFill>
          <a:blip r:embed="rId5"/>
          <a:stretch>
            <a:fillRect/>
          </a:stretch>
        </p:blipFill>
        <p:spPr>
          <a:xfrm>
            <a:off x="1516650" y="3162878"/>
            <a:ext cx="4342839" cy="3359416"/>
          </a:xfrm>
          <a:prstGeom prst="rect">
            <a:avLst/>
          </a:prstGeom>
        </p:spPr>
      </p:pic>
    </p:spTree>
    <p:extLst>
      <p:ext uri="{BB962C8B-B14F-4D97-AF65-F5344CB8AC3E}">
        <p14:creationId xmlns:p14="http://schemas.microsoft.com/office/powerpoint/2010/main" val="1526062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5620"/>
            <a:ext cx="7770813" cy="1429871"/>
          </a:xfrm>
        </p:spPr>
        <p:txBody>
          <a:bodyPr/>
          <a:lstStyle/>
          <a:p>
            <a:pPr algn="l"/>
            <a:r>
              <a:rPr lang="en-US" dirty="0" smtClean="0"/>
              <a:t>Agenda</a:t>
            </a:r>
            <a:endParaRPr lang="en-US" dirty="0"/>
          </a:p>
        </p:txBody>
      </p:sp>
      <p:sp>
        <p:nvSpPr>
          <p:cNvPr id="3" name="Content Placeholder 2"/>
          <p:cNvSpPr>
            <a:spLocks noGrp="1"/>
          </p:cNvSpPr>
          <p:nvPr>
            <p:ph idx="1"/>
          </p:nvPr>
        </p:nvSpPr>
        <p:spPr>
          <a:xfrm>
            <a:off x="685800" y="2209800"/>
            <a:ext cx="7770813" cy="3581539"/>
          </a:xfrm>
        </p:spPr>
        <p:txBody>
          <a:bodyPr/>
          <a:lstStyle/>
          <a:p>
            <a:r>
              <a:rPr lang="en-US" dirty="0" smtClean="0"/>
              <a:t>Where does text fit into data analysis?</a:t>
            </a:r>
          </a:p>
          <a:p>
            <a:r>
              <a:rPr lang="en-US" dirty="0" smtClean="0"/>
              <a:t>What is NLP?</a:t>
            </a:r>
          </a:p>
          <a:p>
            <a:r>
              <a:rPr lang="en-US" dirty="0" smtClean="0"/>
              <a:t>How is NLP awesome?</a:t>
            </a:r>
          </a:p>
          <a:p>
            <a:r>
              <a:rPr lang="en-US" dirty="0" smtClean="0"/>
              <a:t>How can I do NLP and text analysis by myself?</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0"/>
            <a:ext cx="5396024" cy="2209800"/>
          </a:xfrm>
          <a:prstGeom prst="rect">
            <a:avLst/>
          </a:prstGeom>
        </p:spPr>
      </p:pic>
    </p:spTree>
    <p:extLst>
      <p:ext uri="{BB962C8B-B14F-4D97-AF65-F5344CB8AC3E}">
        <p14:creationId xmlns:p14="http://schemas.microsoft.com/office/powerpoint/2010/main" val="1513139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sp>
        <p:nvSpPr>
          <p:cNvPr id="3" name="Content Placeholder 2"/>
          <p:cNvSpPr>
            <a:spLocks noGrp="1"/>
          </p:cNvSpPr>
          <p:nvPr>
            <p:ph idx="1"/>
          </p:nvPr>
        </p:nvSpPr>
        <p:spPr>
          <a:xfrm>
            <a:off x="544679" y="1409001"/>
            <a:ext cx="7770813" cy="1954764"/>
          </a:xfrm>
        </p:spPr>
        <p:txBody>
          <a:bodyPr/>
          <a:lstStyle/>
          <a:p>
            <a:pPr marL="342900" indent="-342900">
              <a:buFont typeface="Arial"/>
              <a:buChar char="•"/>
            </a:pPr>
            <a:r>
              <a:rPr lang="en-US" dirty="0" smtClean="0"/>
              <a:t>Digital </a:t>
            </a:r>
            <a:r>
              <a:rPr lang="en-US" dirty="0"/>
              <a:t>universe will total 35 </a:t>
            </a:r>
            <a:r>
              <a:rPr lang="en-US" dirty="0" err="1" smtClean="0"/>
              <a:t>zettabytes</a:t>
            </a:r>
            <a:r>
              <a:rPr lang="en-US" dirty="0" smtClean="0"/>
              <a:t> </a:t>
            </a:r>
            <a:r>
              <a:rPr lang="en-US" dirty="0"/>
              <a:t>in 2020 (in 2011 it was 1.8 </a:t>
            </a:r>
            <a:r>
              <a:rPr lang="en-US" dirty="0" err="1"/>
              <a:t>zettabytes</a:t>
            </a:r>
            <a:r>
              <a:rPr lang="en-US" dirty="0"/>
              <a:t>) </a:t>
            </a:r>
            <a:r>
              <a:rPr lang="en-US" sz="1100" dirty="0"/>
              <a:t>[IDC 2011 Digital Universe Study</a:t>
            </a:r>
            <a:r>
              <a:rPr lang="en-US" sz="1100" dirty="0" smtClean="0"/>
              <a:t>]</a:t>
            </a:r>
          </a:p>
          <a:p>
            <a:pPr marL="342900" indent="-342900">
              <a:buFont typeface="Arial"/>
              <a:buChar char="•"/>
            </a:pPr>
            <a:r>
              <a:rPr lang="en-US" dirty="0" smtClean="0"/>
              <a:t>80</a:t>
            </a:r>
            <a:r>
              <a:rPr lang="en-US" dirty="0"/>
              <a:t>% of digital data is </a:t>
            </a:r>
            <a:r>
              <a:rPr lang="en-US" dirty="0" smtClean="0"/>
              <a:t>unstructured or </a:t>
            </a:r>
            <a:r>
              <a:rPr lang="en-US" dirty="0"/>
              <a:t>text based data </a:t>
            </a:r>
            <a:r>
              <a:rPr lang="en-US" sz="1100" dirty="0"/>
              <a:t>[2013 Forbes]</a:t>
            </a:r>
          </a:p>
          <a:p>
            <a:pPr marL="342900" indent="-342900">
              <a:buFont typeface="Arial"/>
              <a:buChar char="•"/>
            </a:pPr>
            <a:endParaRPr lang="en-US" dirty="0" smtClean="0"/>
          </a:p>
        </p:txBody>
      </p:sp>
      <p:pic>
        <p:nvPicPr>
          <p:cNvPr id="5" name="Picture 2" descr="https://encrypted-tbn2.gstatic.com/images?q=tbn:ANd9GcT090Cmq-VddPDiA17l31cJHVDoJ4_1qpJy7tXKwpm1zpdrWVQ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1113" y="3363766"/>
            <a:ext cx="2874379" cy="27044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78238" y="3363765"/>
            <a:ext cx="2970517" cy="2704468"/>
          </a:xfrm>
          <a:prstGeom prst="rect">
            <a:avLst/>
          </a:prstGeom>
        </p:spPr>
      </p:pic>
      <p:sp>
        <p:nvSpPr>
          <p:cNvPr id="7" name="TextBox 6"/>
          <p:cNvSpPr txBox="1"/>
          <p:nvPr/>
        </p:nvSpPr>
        <p:spPr>
          <a:xfrm>
            <a:off x="1558185" y="6254393"/>
            <a:ext cx="1495161" cy="400110"/>
          </a:xfrm>
          <a:prstGeom prst="rect">
            <a:avLst/>
          </a:prstGeom>
          <a:noFill/>
        </p:spPr>
        <p:txBody>
          <a:bodyPr wrap="square" rtlCol="0">
            <a:spAutoFit/>
          </a:bodyPr>
          <a:lstStyle/>
          <a:p>
            <a:pPr algn="ctr"/>
            <a:r>
              <a:rPr lang="en-US" sz="2000" dirty="0" smtClean="0"/>
              <a:t>Structured</a:t>
            </a:r>
            <a:endParaRPr lang="en-US" sz="2000" dirty="0"/>
          </a:p>
        </p:txBody>
      </p:sp>
      <p:sp>
        <p:nvSpPr>
          <p:cNvPr id="8" name="TextBox 7"/>
          <p:cNvSpPr txBox="1"/>
          <p:nvPr/>
        </p:nvSpPr>
        <p:spPr>
          <a:xfrm>
            <a:off x="5957045" y="6254393"/>
            <a:ext cx="1855928" cy="400110"/>
          </a:xfrm>
          <a:prstGeom prst="rect">
            <a:avLst/>
          </a:prstGeom>
          <a:noFill/>
        </p:spPr>
        <p:txBody>
          <a:bodyPr wrap="square" rtlCol="0">
            <a:spAutoFit/>
          </a:bodyPr>
          <a:lstStyle/>
          <a:p>
            <a:pPr algn="ctr"/>
            <a:r>
              <a:rPr lang="en-US" sz="2000" dirty="0" smtClean="0"/>
              <a:t>Unstructured</a:t>
            </a:r>
            <a:endParaRPr lang="en-US" sz="2000" dirty="0"/>
          </a:p>
        </p:txBody>
      </p:sp>
    </p:spTree>
    <p:extLst>
      <p:ext uri="{BB962C8B-B14F-4D97-AF65-F5344CB8AC3E}">
        <p14:creationId xmlns:p14="http://schemas.microsoft.com/office/powerpoint/2010/main" val="27738188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80821" y="899627"/>
            <a:ext cx="7605864" cy="5081434"/>
          </a:xfrm>
          <a:prstGeom prst="rect">
            <a:avLst/>
          </a:prstGeom>
        </p:spPr>
      </p:pic>
    </p:spTree>
    <p:extLst>
      <p:ext uri="{BB962C8B-B14F-4D97-AF65-F5344CB8AC3E}">
        <p14:creationId xmlns:p14="http://schemas.microsoft.com/office/powerpoint/2010/main" val="34512057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Text Data</a:t>
            </a:r>
            <a:endParaRPr lang="en-US" dirty="0"/>
          </a:p>
        </p:txBody>
      </p:sp>
      <p:sp>
        <p:nvSpPr>
          <p:cNvPr id="3" name="Content Placeholder 2"/>
          <p:cNvSpPr>
            <a:spLocks noGrp="1"/>
          </p:cNvSpPr>
          <p:nvPr>
            <p:ph idx="1"/>
          </p:nvPr>
        </p:nvSpPr>
        <p:spPr/>
        <p:txBody>
          <a:bodyPr numCol="2">
            <a:normAutofit/>
          </a:bodyPr>
          <a:lstStyle/>
          <a:p>
            <a:r>
              <a:rPr lang="en-US" dirty="0" smtClean="0"/>
              <a:t>Professional Journals</a:t>
            </a:r>
          </a:p>
          <a:p>
            <a:r>
              <a:rPr lang="en-US" dirty="0" smtClean="0"/>
              <a:t>Websites</a:t>
            </a:r>
          </a:p>
          <a:p>
            <a:r>
              <a:rPr lang="en-US" dirty="0" smtClean="0"/>
              <a:t>Customer Comments</a:t>
            </a:r>
          </a:p>
          <a:p>
            <a:r>
              <a:rPr lang="en-US" dirty="0" smtClean="0"/>
              <a:t>Field Reports</a:t>
            </a:r>
          </a:p>
          <a:p>
            <a:r>
              <a:rPr lang="en-US" dirty="0" smtClean="0"/>
              <a:t>Case Notes</a:t>
            </a:r>
          </a:p>
          <a:p>
            <a:r>
              <a:rPr lang="en-US" dirty="0" smtClean="0"/>
              <a:t>Interview Transcripts</a:t>
            </a:r>
          </a:p>
          <a:p>
            <a:endParaRPr lang="en-US" dirty="0" smtClean="0"/>
          </a:p>
          <a:p>
            <a:r>
              <a:rPr lang="en-US" dirty="0" smtClean="0"/>
              <a:t>Invoices</a:t>
            </a:r>
          </a:p>
          <a:p>
            <a:r>
              <a:rPr lang="en-US" dirty="0" smtClean="0"/>
              <a:t>Email</a:t>
            </a:r>
            <a:endParaRPr lang="en-US" dirty="0"/>
          </a:p>
          <a:p>
            <a:r>
              <a:rPr lang="en-US" dirty="0" smtClean="0"/>
              <a:t>News Articles</a:t>
            </a:r>
          </a:p>
          <a:p>
            <a:r>
              <a:rPr lang="en-US" dirty="0" smtClean="0"/>
              <a:t>Text Messages</a:t>
            </a:r>
          </a:p>
          <a:p>
            <a:r>
              <a:rPr lang="en-US" dirty="0" smtClean="0"/>
              <a:t>Research Papers</a:t>
            </a:r>
          </a:p>
          <a:p>
            <a:r>
              <a:rPr lang="en-US" dirty="0" smtClean="0"/>
              <a:t>Social Media</a:t>
            </a:r>
          </a:p>
        </p:txBody>
      </p:sp>
    </p:spTree>
    <p:extLst>
      <p:ext uri="{BB962C8B-B14F-4D97-AF65-F5344CB8AC3E}">
        <p14:creationId xmlns:p14="http://schemas.microsoft.com/office/powerpoint/2010/main" val="1173847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NLP </a:t>
            </a:r>
            <a:br>
              <a:rPr lang="en-US" dirty="0" smtClean="0"/>
            </a:br>
            <a:r>
              <a:rPr lang="en-US" dirty="0" smtClean="0"/>
              <a:t>and text analytics?</a:t>
            </a:r>
            <a:endParaRPr lang="en-US" dirty="0"/>
          </a:p>
        </p:txBody>
      </p:sp>
      <p:sp>
        <p:nvSpPr>
          <p:cNvPr id="3" name="Content Placeholder 2"/>
          <p:cNvSpPr>
            <a:spLocks noGrp="1"/>
          </p:cNvSpPr>
          <p:nvPr>
            <p:ph idx="1"/>
          </p:nvPr>
        </p:nvSpPr>
        <p:spPr>
          <a:xfrm>
            <a:off x="685800" y="1869141"/>
            <a:ext cx="7770813" cy="2748061"/>
          </a:xfrm>
        </p:spPr>
        <p:txBody>
          <a:bodyPr/>
          <a:lstStyle/>
          <a:p>
            <a:r>
              <a:rPr lang="en-US" dirty="0" smtClean="0"/>
              <a:t>Natural language processing (NLP)</a:t>
            </a:r>
          </a:p>
          <a:p>
            <a:pPr lvl="1"/>
            <a:r>
              <a:rPr lang="en-US" dirty="0" smtClean="0"/>
              <a:t>Based on linguistic features and information</a:t>
            </a:r>
          </a:p>
          <a:p>
            <a:pPr lvl="1"/>
            <a:r>
              <a:rPr lang="en-US" dirty="0" smtClean="0"/>
              <a:t>Focused more on concepts and entities within text</a:t>
            </a:r>
          </a:p>
          <a:p>
            <a:r>
              <a:rPr lang="en-US" dirty="0" smtClean="0"/>
              <a:t>Text analysis</a:t>
            </a:r>
          </a:p>
          <a:p>
            <a:pPr lvl="1"/>
            <a:r>
              <a:rPr lang="en-US" dirty="0" smtClean="0"/>
              <a:t>Treats textual information as any other data</a:t>
            </a:r>
          </a:p>
          <a:p>
            <a:pPr lvl="1"/>
            <a:r>
              <a:rPr lang="en-US" dirty="0" smtClean="0"/>
              <a:t>Focused more on statistical techniques and word frequencies</a:t>
            </a:r>
            <a:endParaRPr lang="en-US" dirty="0"/>
          </a:p>
        </p:txBody>
      </p:sp>
      <p:pic>
        <p:nvPicPr>
          <p:cNvPr id="4" name="Picture 3"/>
          <p:cNvPicPr>
            <a:picLocks noChangeAspect="1"/>
          </p:cNvPicPr>
          <p:nvPr/>
        </p:nvPicPr>
        <p:blipFill>
          <a:blip r:embed="rId3"/>
          <a:stretch>
            <a:fillRect/>
          </a:stretch>
        </p:blipFill>
        <p:spPr>
          <a:xfrm>
            <a:off x="1173646" y="4746767"/>
            <a:ext cx="2794000" cy="1701800"/>
          </a:xfrm>
          <a:prstGeom prst="rect">
            <a:avLst/>
          </a:prstGeom>
        </p:spPr>
      </p:pic>
      <p:pic>
        <p:nvPicPr>
          <p:cNvPr id="5" name="Picture 4"/>
          <p:cNvPicPr>
            <a:picLocks noChangeAspect="1"/>
          </p:cNvPicPr>
          <p:nvPr/>
        </p:nvPicPr>
        <p:blipFill>
          <a:blip r:embed="rId4"/>
          <a:stretch>
            <a:fillRect/>
          </a:stretch>
        </p:blipFill>
        <p:spPr>
          <a:xfrm>
            <a:off x="5253125" y="4746767"/>
            <a:ext cx="2558996" cy="1707540"/>
          </a:xfrm>
          <a:prstGeom prst="rect">
            <a:avLst/>
          </a:prstGeom>
        </p:spPr>
      </p:pic>
      <p:sp>
        <p:nvSpPr>
          <p:cNvPr id="6" name="Right Arrow 5"/>
          <p:cNvSpPr/>
          <p:nvPr/>
        </p:nvSpPr>
        <p:spPr>
          <a:xfrm>
            <a:off x="4061060" y="5424222"/>
            <a:ext cx="1071485" cy="3439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23758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32562</TotalTime>
  <Words>1131</Words>
  <Application>Microsoft Macintosh PowerPoint</Application>
  <PresentationFormat>On-screen Show (4:3)</PresentationFormat>
  <Paragraphs>151</Paragraphs>
  <Slides>27</Slides>
  <Notes>6</Notes>
  <HiddenSlides>0</HiddenSlides>
  <MMClips>2</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Story</vt:lpstr>
      <vt:lpstr>If interested in following along….</vt:lpstr>
      <vt:lpstr>Get the most out of your text-based data</vt:lpstr>
      <vt:lpstr>Who am I?</vt:lpstr>
      <vt:lpstr>Projects</vt:lpstr>
      <vt:lpstr>Agenda</vt:lpstr>
      <vt:lpstr>Reality</vt:lpstr>
      <vt:lpstr>PowerPoint Presentation</vt:lpstr>
      <vt:lpstr>Types of Text Data</vt:lpstr>
      <vt:lpstr>What are NLP  and text analytics?</vt:lpstr>
      <vt:lpstr>NLP – Solving the world’s problems</vt:lpstr>
      <vt:lpstr>NLP basics</vt:lpstr>
      <vt:lpstr>Named Entity Recognition (NER)</vt:lpstr>
      <vt:lpstr>Other NLP and text analysis</vt:lpstr>
      <vt:lpstr>AlchemyAPI</vt:lpstr>
      <vt:lpstr>PowerPoint Presentation</vt:lpstr>
      <vt:lpstr>Stanford CoreNLP</vt:lpstr>
      <vt:lpstr>PowerPoint Presentation</vt:lpstr>
      <vt:lpstr>NLTK</vt:lpstr>
      <vt:lpstr>Goals</vt:lpstr>
      <vt:lpstr>Sentiment analysis on product reviews</vt:lpstr>
      <vt:lpstr>PowerPoint Presentation</vt:lpstr>
      <vt:lpstr>PowerPoint Presentation</vt:lpstr>
      <vt:lpstr>PowerPoint Presentation</vt:lpstr>
      <vt:lpstr>Tools and links</vt:lpstr>
      <vt:lpstr>Contact information</vt:lpstr>
      <vt:lpstr>Questions?</vt:lpstr>
      <vt:lpstr>Text for CoreNLP demo</vt:lpstr>
    </vt:vector>
  </TitlesOfParts>
  <Company>PYA Analytics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the most out of your text-based data</dc:title>
  <dc:creator>Amber McKenzie</dc:creator>
  <cp:lastModifiedBy>Amber McKenzie</cp:lastModifiedBy>
  <cp:revision>73</cp:revision>
  <dcterms:created xsi:type="dcterms:W3CDTF">2014-12-02T01:58:46Z</dcterms:created>
  <dcterms:modified xsi:type="dcterms:W3CDTF">2015-01-08T17:50:52Z</dcterms:modified>
</cp:coreProperties>
</file>